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57" r:id="rId3"/>
    <p:sldId id="294" r:id="rId4"/>
    <p:sldId id="259" r:id="rId5"/>
    <p:sldId id="258" r:id="rId6"/>
    <p:sldId id="295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2" r:id="rId23"/>
    <p:sldId id="278" r:id="rId24"/>
    <p:sldId id="279" r:id="rId25"/>
    <p:sldId id="280" r:id="rId26"/>
    <p:sldId id="283" r:id="rId27"/>
    <p:sldId id="284" r:id="rId28"/>
    <p:sldId id="285" r:id="rId29"/>
    <p:sldId id="286" r:id="rId30"/>
    <p:sldId id="287" r:id="rId31"/>
    <p:sldId id="290" r:id="rId32"/>
    <p:sldId id="288" r:id="rId33"/>
    <p:sldId id="289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Mariner High</a:t>
            </a:r>
            <a:r>
              <a:rPr lang="en-US" baseline="0" dirty="0" smtClean="0"/>
              <a:t> School </a:t>
            </a:r>
          </a:p>
          <a:p>
            <a:pPr>
              <a:defRPr/>
            </a:pPr>
            <a:r>
              <a:rPr lang="en-US" dirty="0" smtClean="0"/>
              <a:t>Number </a:t>
            </a:r>
            <a:r>
              <a:rPr lang="en-US" dirty="0"/>
              <a:t>of Students by</a:t>
            </a:r>
            <a:r>
              <a:rPr lang="en-US" baseline="0" dirty="0"/>
              <a:t> Ethnicity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White 37.7%</c:v>
                </c:pt>
                <c:pt idx="1">
                  <c:v>Asian 15.1%</c:v>
                </c:pt>
                <c:pt idx="2">
                  <c:v>Native Hawaiian 2.0%</c:v>
                </c:pt>
                <c:pt idx="3">
                  <c:v>Hispanic 30.8%</c:v>
                </c:pt>
                <c:pt idx="4">
                  <c:v>American Indian/ Alaskan 0.9%</c:v>
                </c:pt>
                <c:pt idx="5">
                  <c:v>Asian/Pacific Islander 17.1%</c:v>
                </c:pt>
                <c:pt idx="6">
                  <c:v>Black/African American 8%</c:v>
                </c:pt>
                <c:pt idx="7">
                  <c:v>Two or more Races 5.4%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15.1</c:v>
                </c:pt>
                <c:pt idx="2">
                  <c:v>2</c:v>
                </c:pt>
                <c:pt idx="3">
                  <c:v>30.8</c:v>
                </c:pt>
                <c:pt idx="4">
                  <c:v>0.9</c:v>
                </c:pt>
                <c:pt idx="5">
                  <c:v>17.100000000000001</c:v>
                </c:pt>
                <c:pt idx="6">
                  <c:v>8</c:v>
                </c:pt>
                <c:pt idx="7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'[SurveySummary_04242014.xls]Question 3'!$A$4:$A$8</c:f>
              <c:strCache>
                <c:ptCount val="5"/>
                <c:pt idx="0">
                  <c:v>Mostly A's</c:v>
                </c:pt>
                <c:pt idx="1">
                  <c:v>Mostly B's</c:v>
                </c:pt>
                <c:pt idx="2">
                  <c:v>Mostly C's</c:v>
                </c:pt>
                <c:pt idx="3">
                  <c:v>Mostly D's</c:v>
                </c:pt>
                <c:pt idx="4">
                  <c:v>Mostly F's</c:v>
                </c:pt>
              </c:strCache>
            </c:strRef>
          </c:cat>
          <c:val>
            <c:numRef>
              <c:f>'[SurveySummary_04242014.xls]Question 3'!$C$4:$C$8</c:f>
              <c:numCache>
                <c:formatCode>0.0%</c:formatCode>
                <c:ptCount val="5"/>
                <c:pt idx="0">
                  <c:v>0.125</c:v>
                </c:pt>
                <c:pt idx="1">
                  <c:v>0.20300000000000001</c:v>
                </c:pt>
                <c:pt idx="2">
                  <c:v>0.28100000000000003</c:v>
                </c:pt>
                <c:pt idx="3">
                  <c:v>0.35899999999999999</c:v>
                </c:pt>
                <c:pt idx="4">
                  <c:v>3.1E-2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1'!$A$4:$A$7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'Question 1'!$C$4:$C$7</c:f>
              <c:numCache>
                <c:formatCode>0.0%</c:formatCode>
                <c:ptCount val="4"/>
                <c:pt idx="0">
                  <c:v>7.0999999999999994E-2</c:v>
                </c:pt>
                <c:pt idx="1">
                  <c:v>0.84299999999999997</c:v>
                </c:pt>
                <c:pt idx="2">
                  <c:v>8.5999999999999993E-2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1'!$A$4:$A$7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'Question 1'!$C$4:$C$7</c:f>
              <c:numCache>
                <c:formatCode>0.0%</c:formatCode>
                <c:ptCount val="4"/>
                <c:pt idx="0">
                  <c:v>2.8999999999999998E-2</c:v>
                </c:pt>
                <c:pt idx="1">
                  <c:v>0.157</c:v>
                </c:pt>
                <c:pt idx="2">
                  <c:v>0.8</c:v>
                </c:pt>
                <c:pt idx="3">
                  <c:v>1.3999999999999999E-2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 Test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I know what MESA is</c:v>
                </c:pt>
                <c:pt idx="1">
                  <c:v>MESA offers college prep</c:v>
                </c:pt>
                <c:pt idx="2">
                  <c:v>MESA offers SAT/ACT prep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Post-Test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I know what MESA is</c:v>
                </c:pt>
                <c:pt idx="1">
                  <c:v>MESA offers college prep</c:v>
                </c:pt>
                <c:pt idx="2">
                  <c:v>MESA offers SAT/ACT prep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92</c:v>
                </c:pt>
                <c:pt idx="2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41376"/>
        <c:axId val="48342912"/>
      </c:barChart>
      <c:catAx>
        <c:axId val="4834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8342912"/>
        <c:crosses val="autoZero"/>
        <c:auto val="1"/>
        <c:lblAlgn val="ctr"/>
        <c:lblOffset val="100"/>
        <c:noMultiLvlLbl val="0"/>
      </c:catAx>
      <c:valAx>
        <c:axId val="4834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341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7'!$A$4:$A$6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'Question 7'!$C$4:$C$6</c:f>
              <c:numCache>
                <c:formatCode>0.0%</c:formatCode>
                <c:ptCount val="3"/>
                <c:pt idx="0">
                  <c:v>0.64300000000000002</c:v>
                </c:pt>
                <c:pt idx="1">
                  <c:v>0.1</c:v>
                </c:pt>
                <c:pt idx="2">
                  <c:v>0.25700000000000001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9'!$A$4:$A$6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know a little, but need more information</c:v>
                </c:pt>
              </c:strCache>
            </c:strRef>
          </c:cat>
          <c:val>
            <c:numRef>
              <c:f>'Question 9'!$C$4:$C$6</c:f>
              <c:numCache>
                <c:formatCode>0.0%</c:formatCode>
                <c:ptCount val="3"/>
                <c:pt idx="0">
                  <c:v>2.8999999999999998E-2</c:v>
                </c:pt>
                <c:pt idx="1">
                  <c:v>0.871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51333502667008"/>
          <c:y val="9.9085205812688051E-2"/>
          <c:w val="0.51948945897891796"/>
          <c:h val="0.7855694257729979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explosion val="11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0.18527914479440069"/>
                  <c:y val="2.05285819635083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902376786235055E-2"/>
                  <c:y val="1.30916414904330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9'!$A$4:$A$6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'Question 9'!$C$4:$C$6</c:f>
              <c:numCache>
                <c:formatCode>0.0%</c:formatCode>
                <c:ptCount val="3"/>
                <c:pt idx="0">
                  <c:v>0.95700000000000007</c:v>
                </c:pt>
                <c:pt idx="1">
                  <c:v>0</c:v>
                </c:pt>
                <c:pt idx="2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3528543307086616E-2"/>
                  <c:y val="9.8039215686274508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10'!$A$4:$A$6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 where it is located</c:v>
                </c:pt>
              </c:strCache>
            </c:strRef>
          </c:cat>
          <c:val>
            <c:numRef>
              <c:f>'Question 10'!$C$4:$C$6</c:f>
              <c:numCache>
                <c:formatCode>0.0%</c:formatCode>
                <c:ptCount val="3"/>
                <c:pt idx="0">
                  <c:v>1.3999999999999999E-2</c:v>
                </c:pt>
                <c:pt idx="1">
                  <c:v>0.98599999999999999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10'!$A$4:$A$5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10'!$C$4:$C$5</c:f>
              <c:numCache>
                <c:formatCode>0.0%</c:formatCode>
                <c:ptCount val="2"/>
                <c:pt idx="0">
                  <c:v>0.97099999999999997</c:v>
                </c:pt>
                <c:pt idx="1">
                  <c:v>2.8999999999999998E-2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4.6990740740740743E-2"/>
                  <c:y val="4.901960784313725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4219706911636047E-2"/>
                  <c:y val="3.82352941176470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3'!$A$4:$A$7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'Question 3'!$C$4:$C$7</c:f>
              <c:numCache>
                <c:formatCode>0.0%</c:formatCode>
                <c:ptCount val="4"/>
                <c:pt idx="0">
                  <c:v>1.3999999999999999E-2</c:v>
                </c:pt>
                <c:pt idx="1">
                  <c:v>4.2999999999999997E-2</c:v>
                </c:pt>
                <c:pt idx="2">
                  <c:v>0.94299999999999995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Mariner Graduation Rates by Ethnicity</a:t>
            </a:r>
          </a:p>
        </c:rich>
      </c:tx>
      <c:layout>
        <c:manualLayout>
          <c:xMode val="edge"/>
          <c:yMode val="edge"/>
          <c:x val="0.1708806072536387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Sheet1!$H$1:$I$28</c:f>
              <c:multiLvlStrCache>
                <c:ptCount val="28"/>
                <c:lvl>
                  <c:pt idx="1">
                    <c:v>2009-10</c:v>
                  </c:pt>
                  <c:pt idx="2">
                    <c:v>2010-11</c:v>
                  </c:pt>
                  <c:pt idx="3">
                    <c:v>2011-12</c:v>
                  </c:pt>
                  <c:pt idx="5">
                    <c:v>2009-10</c:v>
                  </c:pt>
                  <c:pt idx="6">
                    <c:v>2010-11</c:v>
                  </c:pt>
                  <c:pt idx="7">
                    <c:v>2011-12</c:v>
                  </c:pt>
                  <c:pt idx="9">
                    <c:v>2009-10</c:v>
                  </c:pt>
                  <c:pt idx="10">
                    <c:v>2010-11</c:v>
                  </c:pt>
                  <c:pt idx="11">
                    <c:v>2011-12</c:v>
                  </c:pt>
                  <c:pt idx="13">
                    <c:v>2009-10</c:v>
                  </c:pt>
                  <c:pt idx="14">
                    <c:v>2010-11</c:v>
                  </c:pt>
                  <c:pt idx="15">
                    <c:v>2011-12</c:v>
                  </c:pt>
                  <c:pt idx="17">
                    <c:v>2009-10</c:v>
                  </c:pt>
                  <c:pt idx="18">
                    <c:v>2010-11</c:v>
                  </c:pt>
                  <c:pt idx="19">
                    <c:v>2011-12</c:v>
                  </c:pt>
                  <c:pt idx="21">
                    <c:v>2009-10</c:v>
                  </c:pt>
                  <c:pt idx="22">
                    <c:v>2010-11</c:v>
                  </c:pt>
                  <c:pt idx="23">
                    <c:v>2011-12</c:v>
                  </c:pt>
                  <c:pt idx="25">
                    <c:v>2009-10</c:v>
                  </c:pt>
                  <c:pt idx="26">
                    <c:v>2010-11</c:v>
                  </c:pt>
                  <c:pt idx="27">
                    <c:v>2011-12</c:v>
                  </c:pt>
                </c:lvl>
                <c:lvl>
                  <c:pt idx="0">
                    <c:v>Hispanic</c:v>
                  </c:pt>
                  <c:pt idx="4">
                    <c:v>American Indian</c:v>
                  </c:pt>
                  <c:pt idx="8">
                    <c:v>Asian</c:v>
                  </c:pt>
                  <c:pt idx="12">
                    <c:v>Black/African</c:v>
                  </c:pt>
                  <c:pt idx="16">
                    <c:v>Native Hawaiian</c:v>
                  </c:pt>
                  <c:pt idx="20">
                    <c:v>White</c:v>
                  </c:pt>
                  <c:pt idx="24">
                    <c:v>Two or More Races</c:v>
                  </c:pt>
                </c:lvl>
              </c:multiLvlStrCache>
            </c:multiLvlStrRef>
          </c:cat>
          <c:val>
            <c:numRef>
              <c:f>Sheet1!$J$1:$J$28</c:f>
              <c:numCache>
                <c:formatCode>General</c:formatCode>
                <c:ptCount val="28"/>
                <c:pt idx="1">
                  <c:v>55.1</c:v>
                </c:pt>
                <c:pt idx="2">
                  <c:v>66.7</c:v>
                </c:pt>
                <c:pt idx="3">
                  <c:v>72.2</c:v>
                </c:pt>
                <c:pt idx="5">
                  <c:v>100</c:v>
                </c:pt>
                <c:pt idx="6">
                  <c:v>80</c:v>
                </c:pt>
                <c:pt idx="7">
                  <c:v>25</c:v>
                </c:pt>
                <c:pt idx="9">
                  <c:v>76.900000000000006</c:v>
                </c:pt>
                <c:pt idx="10">
                  <c:v>81.7</c:v>
                </c:pt>
                <c:pt idx="11">
                  <c:v>88.7</c:v>
                </c:pt>
                <c:pt idx="13">
                  <c:v>78.900000000000006</c:v>
                </c:pt>
                <c:pt idx="14">
                  <c:v>91.7</c:v>
                </c:pt>
                <c:pt idx="15">
                  <c:v>78</c:v>
                </c:pt>
                <c:pt idx="17">
                  <c:v>85.7</c:v>
                </c:pt>
                <c:pt idx="18">
                  <c:v>100</c:v>
                </c:pt>
                <c:pt idx="19">
                  <c:v>91.7</c:v>
                </c:pt>
                <c:pt idx="21">
                  <c:v>69.900000000000006</c:v>
                </c:pt>
                <c:pt idx="22">
                  <c:v>77.3</c:v>
                </c:pt>
                <c:pt idx="23">
                  <c:v>86.3</c:v>
                </c:pt>
                <c:pt idx="25">
                  <c:v>91.7</c:v>
                </c:pt>
                <c:pt idx="26">
                  <c:v>92.3</c:v>
                </c:pt>
                <c:pt idx="27">
                  <c:v>79.599999999999994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14400"/>
        <c:axId val="33685504"/>
      </c:barChart>
      <c:catAx>
        <c:axId val="33814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Ethnicity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3685504"/>
        <c:crosses val="autoZero"/>
        <c:auto val="1"/>
        <c:lblAlgn val="ctr"/>
        <c:lblOffset val="100"/>
        <c:noMultiLvlLbl val="0"/>
      </c:catAx>
      <c:valAx>
        <c:axId val="3368550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Graduation</a:t>
                </a:r>
              </a:p>
              <a:p>
                <a:pPr>
                  <a:defRPr/>
                </a:pPr>
                <a:r>
                  <a:rPr lang="en-US"/>
                  <a:t> Rate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81440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3'!$A$4:$A$7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'Question 3'!$C$4:$C$7</c:f>
              <c:numCache>
                <c:formatCode>0.0%</c:formatCode>
                <c:ptCount val="4"/>
                <c:pt idx="0">
                  <c:v>0.25700000000000001</c:v>
                </c:pt>
                <c:pt idx="1">
                  <c:v>0.629</c:v>
                </c:pt>
                <c:pt idx="2">
                  <c:v>0.114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11'!$A$4:$A$6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'Question 11'!$C$4:$C$6</c:f>
              <c:numCache>
                <c:formatCode>0.0%</c:formatCode>
                <c:ptCount val="3"/>
                <c:pt idx="0">
                  <c:v>0.629</c:v>
                </c:pt>
                <c:pt idx="1">
                  <c:v>5.7000000000000002E-2</c:v>
                </c:pt>
                <c:pt idx="2">
                  <c:v>0.314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Block 9 Ethnicity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Hispanic </c:v>
                </c:pt>
                <c:pt idx="1">
                  <c:v>White</c:v>
                </c:pt>
                <c:pt idx="2">
                  <c:v>African American </c:v>
                </c:pt>
                <c:pt idx="3">
                  <c:v>Asian </c:v>
                </c:pt>
                <c:pt idx="4">
                  <c:v>Pacific Islader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"F" Grades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Sheet2!$A$3:$A$7</c:f>
              <c:strCache>
                <c:ptCount val="5"/>
                <c:pt idx="0">
                  <c:v>Hispanic</c:v>
                </c:pt>
                <c:pt idx="1">
                  <c:v>White</c:v>
                </c:pt>
                <c:pt idx="2">
                  <c:v>Asian</c:v>
                </c:pt>
                <c:pt idx="3">
                  <c:v>Pacific Islander</c:v>
                </c:pt>
                <c:pt idx="4">
                  <c:v>African-American</c:v>
                </c:pt>
              </c:strCache>
            </c:strRef>
          </c:cat>
          <c:val>
            <c:numRef>
              <c:f>Sheet2!$B$3:$B$7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1 to 2</c:v>
                </c:pt>
              </c:strCache>
            </c:strRef>
          </c:tx>
          <c:invertIfNegative val="0"/>
          <c:cat>
            <c:strRef>
              <c:f>Sheet2!$A$3:$A$7</c:f>
              <c:strCache>
                <c:ptCount val="5"/>
                <c:pt idx="0">
                  <c:v>Hispanic</c:v>
                </c:pt>
                <c:pt idx="1">
                  <c:v>White</c:v>
                </c:pt>
                <c:pt idx="2">
                  <c:v>Asian</c:v>
                </c:pt>
                <c:pt idx="3">
                  <c:v>Pacific Islander</c:v>
                </c:pt>
                <c:pt idx="4">
                  <c:v>African-American</c:v>
                </c:pt>
              </c:strCache>
            </c:strRef>
          </c:cat>
          <c:val>
            <c:numRef>
              <c:f>Sheet2!$C$3:$C$7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3 or More</c:v>
                </c:pt>
              </c:strCache>
            </c:strRef>
          </c:tx>
          <c:invertIfNegative val="0"/>
          <c:cat>
            <c:strRef>
              <c:f>Sheet2!$A$3:$A$7</c:f>
              <c:strCache>
                <c:ptCount val="5"/>
                <c:pt idx="0">
                  <c:v>Hispanic</c:v>
                </c:pt>
                <c:pt idx="1">
                  <c:v>White</c:v>
                </c:pt>
                <c:pt idx="2">
                  <c:v>Asian</c:v>
                </c:pt>
                <c:pt idx="3">
                  <c:v>Pacific Islander</c:v>
                </c:pt>
                <c:pt idx="4">
                  <c:v>African-American</c:v>
                </c:pt>
              </c:strCache>
            </c:strRef>
          </c:cat>
          <c:val>
            <c:numRef>
              <c:f>Sheet2!$D$3:$D$7</c:f>
              <c:numCache>
                <c:formatCode>General</c:formatCode>
                <c:ptCount val="5"/>
                <c:pt idx="0">
                  <c:v>12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92800"/>
        <c:axId val="34494720"/>
      </c:barChart>
      <c:catAx>
        <c:axId val="34492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Ethnicity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4494720"/>
        <c:crosses val="autoZero"/>
        <c:auto val="1"/>
        <c:lblAlgn val="ctr"/>
        <c:lblOffset val="100"/>
        <c:noMultiLvlLbl val="0"/>
      </c:catAx>
      <c:valAx>
        <c:axId val="34494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</a:t>
                </a:r>
              </a:p>
              <a:p>
                <a:pPr>
                  <a:defRPr/>
                </a:pPr>
                <a:r>
                  <a:rPr lang="en-US"/>
                  <a:t>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492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After high school I plan to</a:t>
            </a:r>
          </a:p>
        </c:rich>
      </c:tx>
      <c:layout>
        <c:manualLayout>
          <c:xMode val="edge"/>
          <c:yMode val="edge"/>
          <c:x val="0.34548665791776023"/>
          <c:y val="3.52941176470588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391177032365912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12'!$A$4:$A$10</c:f>
              <c:strCache>
                <c:ptCount val="7"/>
                <c:pt idx="0">
                  <c:v>Work</c:v>
                </c:pt>
                <c:pt idx="1">
                  <c:v>Attend Community College</c:v>
                </c:pt>
                <c:pt idx="2">
                  <c:v>Attend a vocational/technical program</c:v>
                </c:pt>
                <c:pt idx="3">
                  <c:v>Attend a college or university</c:v>
                </c:pt>
                <c:pt idx="4">
                  <c:v>Join the military</c:v>
                </c:pt>
                <c:pt idx="5">
                  <c:v>Other, please specify</c:v>
                </c:pt>
                <c:pt idx="6">
                  <c:v>I don't know</c:v>
                </c:pt>
              </c:strCache>
            </c:strRef>
          </c:cat>
          <c:val>
            <c:numRef>
              <c:f>'Question 12'!$C$4:$C$10</c:f>
              <c:numCache>
                <c:formatCode>0.0%</c:formatCode>
                <c:ptCount val="7"/>
                <c:pt idx="0">
                  <c:v>0.53100000000000003</c:v>
                </c:pt>
                <c:pt idx="1">
                  <c:v>0.35899999999999999</c:v>
                </c:pt>
                <c:pt idx="2">
                  <c:v>3.1E-2</c:v>
                </c:pt>
                <c:pt idx="3">
                  <c:v>0.625</c:v>
                </c:pt>
                <c:pt idx="4">
                  <c:v>0.14099999999999999</c:v>
                </c:pt>
                <c:pt idx="5">
                  <c:v>4.7E-2</c:v>
                </c:pt>
                <c:pt idx="6">
                  <c:v>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74272"/>
        <c:axId val="36775808"/>
      </c:barChart>
      <c:catAx>
        <c:axId val="3677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677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775808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6774272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13'!$A$4:$A$5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13'!$C$4:$C$5</c:f>
              <c:numCache>
                <c:formatCode>0.0%</c:formatCode>
                <c:ptCount val="2"/>
                <c:pt idx="0">
                  <c:v>0.32799999999999996</c:v>
                </c:pt>
                <c:pt idx="1">
                  <c:v>0.67200000000000004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'[SurveySummary_04242014.xls]Question 8'!$A$4:$A$7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'[SurveySummary_04242014.xls]Question 8'!$C$4:$C$7</c:f>
              <c:numCache>
                <c:formatCode>0.0%</c:formatCode>
                <c:ptCount val="4"/>
                <c:pt idx="0">
                  <c:v>0.48399999999999999</c:v>
                </c:pt>
                <c:pt idx="1">
                  <c:v>0.5</c:v>
                </c:pt>
                <c:pt idx="2">
                  <c:v>1.6E-2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'[SurveySummary_04242014.xls]Question 10'!$A$4:$A$7</c:f>
              <c:strCache>
                <c:ptCount val="4"/>
                <c:pt idx="0">
                  <c:v>Extremely important</c:v>
                </c:pt>
                <c:pt idx="1">
                  <c:v>very important</c:v>
                </c:pt>
                <c:pt idx="2">
                  <c:v>slightly important</c:v>
                </c:pt>
                <c:pt idx="3">
                  <c:v>Not al all important</c:v>
                </c:pt>
              </c:strCache>
            </c:strRef>
          </c:cat>
          <c:val>
            <c:numRef>
              <c:f>'[SurveySummary_04242014.xls]Question 10'!$C$4:$C$7</c:f>
              <c:numCache>
                <c:formatCode>0.0%</c:formatCode>
                <c:ptCount val="4"/>
                <c:pt idx="0">
                  <c:v>0.6409999999999999</c:v>
                </c:pt>
                <c:pt idx="1">
                  <c:v>0.28100000000000003</c:v>
                </c:pt>
                <c:pt idx="2">
                  <c:v>7.8E-2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9100-CB28-42EC-BF5C-1C1F114E1D06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84161-0E3E-4665-8336-62EE83E84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5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84161-0E3E-4665-8336-62EE83E8428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CEC7BE-B141-46DA-8CBD-F5EA95C592B0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B23EF6-A097-4EE6-A724-E5ED819D0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mvoice.com/files/2012/01/Project-SHARE-handsmall.jpg" TargetMode="External"/><Relationship Id="rId2" Type="http://schemas.openxmlformats.org/officeDocument/2006/relationships/hyperlink" Target="http://www.google.com/url?sa=i&amp;rct=j&amp;q=&amp;esrc=s&amp;frm=1&amp;source=images&amp;cd=&amp;cad=rja&amp;uact=8&amp;docid=rGRYqykEsi5u5M&amp;tbnid=L4R2PpZYGrPUUM:&amp;ved=0CAUQjRw&amp;url=http://umvoice.com/2012/01/library-project-develops-health-advocacy-among-high-school-students/&amp;ei=JEFZU_ThDIaxyASL4oK4Cg&amp;bvm=bv.65397613,d.aWw&amp;psig=AFQjCNG3msQ9SzuKx_MaZMW6PX4TFlSNIQ&amp;ust=139844470253224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docid=v0NdmYodio3jSM&amp;tbnid=PiVA6YNrERPttM:&amp;ved=0CAUQjRw&amp;url=http://www.iseconsultingltd.co.uk/default.asp?idlivello%3D4&amp;ei=DWpZU7DWEsOpyASR9YCADw&amp;bvm=bv.65397613,d.aWw&amp;psig=AFQjCNFyEwgIAHmqrLlbqNryQET9xIfQkA&amp;ust=1398454883992614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3kcm1e6zmarq/mission-to-colleg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docid=R5CfA8mGUXxBaM&amp;tbnid=g9eWRTQVM-0TaM:&amp;ved=0CAUQjRw&amp;url=http://www.usnews.com/education/best-high-schools&amp;ei=mZBeU-HzA42ayATemoKYDQ&amp;bvm=bv.65397613,d.aWw&amp;psig=AFQjCNGYvSIgAYZpN4zLkvRqoRau4hagZQ&amp;ust=1398792715367762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docid=YBO2eD6nDGvlpM&amp;tbnid=EWmw9gYnBqigEM:&amp;ved=0CAUQjRw&amp;url=http://myfootpath.com/mypathfinder/high-school-students-reach-long-term-goals-ensure-success/&amp;ei=sJ9eU4aPEpK0yATzsoDIAw&amp;bvm=bv.65397613,d.aWw&amp;psig=AFQjCNHbQ-qy8xM5pYD2M535vrjdaV2TlA&amp;ust=1398796546191983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card.ospi.k12.wa.us/summary.aspx?schoolId=2474&amp;OrgType=4&amp;report" TargetMode="External"/><Relationship Id="rId2" Type="http://schemas.openxmlformats.org/officeDocument/2006/relationships/hyperlink" Target="http://schools.mukilteo.wednet.edu/m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Luisa’s Advocacy Project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200" b="1" dirty="0" smtClean="0"/>
              <a:t>Helping Students Reach Their Purpose in Life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The more information and guidance a student has, the more likely the student is to enroll in college”</a:t>
            </a:r>
          </a:p>
          <a:p>
            <a:r>
              <a:rPr lang="en-US" sz="2000" i="1" dirty="0" smtClean="0"/>
              <a:t>(Bell, Rowan-Kenyon, and </a:t>
            </a:r>
            <a:r>
              <a:rPr lang="en-US" sz="2000" i="1" dirty="0" err="1" smtClean="0"/>
              <a:t>Perna</a:t>
            </a:r>
            <a:r>
              <a:rPr lang="en-US" sz="2000" i="1" dirty="0" smtClean="0"/>
              <a:t>, 2009)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46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“I need help planning my options after high school”</a:t>
            </a:r>
          </a:p>
          <a:p>
            <a:endParaRPr lang="en-US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987344"/>
              </p:ext>
            </p:extLst>
          </p:nvPr>
        </p:nvGraphicFramePr>
        <p:xfrm>
          <a:off x="1905000" y="2971800"/>
          <a:ext cx="47244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96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Assessment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How important is graduation for you”</a:t>
            </a:r>
          </a:p>
          <a:p>
            <a:pPr marL="64008" indent="0"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751036"/>
              </p:ext>
            </p:extLst>
          </p:nvPr>
        </p:nvGraphicFramePr>
        <p:xfrm>
          <a:off x="2362200" y="2514600"/>
          <a:ext cx="3581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6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What are my grades right now”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566205"/>
              </p:ext>
            </p:extLst>
          </p:nvPr>
        </p:nvGraphicFramePr>
        <p:xfrm>
          <a:off x="1828800" y="2971800"/>
          <a:ext cx="5029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25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What Can I Do?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AutoShape 2" descr="data:image/jpeg;base64,/9j/4AAQSkZJRgABAQAAAQABAAD/2wCEAAkGBxQQEhQUEBQVFhUVFB4YFBgVGBYXFhkbFhUYGBoXGBgYHCghGRolHBUUITEhJSkrLi4uGCAzODMsNygtLiwBCgoKDg0OGhAQGzQkHyQsNC83LzQsLSwtLC8sLywtMCw0LCwsLCwsLCwsLCwsLCwsLCwsLCwsLCwsLCwsNCwsLP/AABEIAOQA3QMBIgACEQEDEQH/xAAbAAEAAgMBAQAAAAAAAAAAAAAABQYBAwQCB//EAEIQAAICAQMCBAQEBAMFBgcAAAECAxEABBIhBTETIkFRBjJhcRQjgZFCUqGxM2LBcpLR8PEVFjSj0uEHJERTVGOC/8QAGQEAAwEBAQAAAAAAAAAAAAAAAAIDBAEF/8QALREAAgIBAwEFCAMBAAAAAAAAAAECEQMSITFBEzJRYfAEInGBocHh8UKx0ZH/2gAMAwEAAhEDEQA/APuIxjGADGMYAMYxgAxjGADGatTNsVm/lUn9heaOmasypuZQpsggG6r61nNSujtOrOzGYvMjOnBmDmcwcAIH4l1zRlFWIOCrtdngqvApQSB/m9MhZ+pvGwX8MxdQb2s/1Kqh2eawFNelmzk7r0m8Q7ZNqlh3YdgF+UEcG93rzecgTUWAsgsmluWxaElgRzbcUQO3OZ5OLe8bLxTS7xGdJ63LvATS1YTzFnK+dowV+XuviX7eU5eRldaGffzIas8eJ5gW+Xjt9h65M9NjZYwJPmH1LHv6k+uPja4SoTIny3Z1YxnD1jWiGMtuCn0JBIFckmh2AByjdKyZ24yst1sgkeKvBA5Rgtst1u21/wBDnX0Xq/iuUZ1ZtoYBQwodrO4DuRiLIm6GcKXJOYzGMoKZxmMYAZxjMYAZxjGADGMYAMZjM4AMwczmDgBHzahZklRbJ2EH9QRWQCdYeGaCJQoSQkMCvY765YsKNEDsbPbOjqGqaFZCGRCXUbnBKeZmHmBHy/b98iupHfPpChWU2CWgEiow8bk7V3KNp5tjXf8ASGNuT1MtNJKlwSHUNS0OpLRTXulRXiMUjKPE8NCfEU1YXkfc++WwZSOp6Vn1p2bzslR3VSNpX8oX9HtQa9k+uXcY8OWSZnMHM4yhwiOsXvioCr5v7jjKRLG0fUJQBtLGaRTuZiu1X5KrIaDGRmvau265Jy7dbB3R1781fax6gcDK5qOnK2pnlj8CkWR5DGpErF1MfhyLW1/OjHcbJ2gVxmaPfkUydyB1aSIvNC1sfJGXtXK3QIraODwOWPplwGVXTsgeAKF3OI/5t6gL2I7cge/vlqGUxdR8zbUfgMr/AMTEsVCvEuxS7CTaeSyqhAI45LAHtdXfbLBlT+LejvNIXRtv5G35lVSwmVgrX6VZ/TGm9tiKOJkYM8byQKFppAGhBVeT5kKnnz2WPF9gBmOnz+BLHJJNpxFyLVoVLXZ545qwKGa9V8PaiSEQiJAY2kkEwYXKX37V9xe8XZryDN+p6C6TRzQ7ppabxzuiQ35NqkFCqrSkcC/rkbfgPZdkN8++es8Rk0LFGuR3r6XnvNJMYxjABjGMAGMYwAxmcYwAYxjABmDmcwcAKj8Qho4ZWCsT4i7fmu9x5G1geAR2NZExSP42hkcqxO5WLMbXdKVBBDt6sq1ZPvQurb8USMsNo23zruIZk4vkbkBbntwLyudVOp/DwnpyrQdy5jKyg8/MHlFtZs3kUljKuWpGepzt/wBo14UTAsih5I3LL24VmZVuz/DeXkZ8pHVNWW2T9RELfyvEQR+yAf1z6jpFIRAzbiFFt7mu/wCucxSuxJI3Zg5nGXFInq7U6Hj1Hr7j+5oZWNBPJHN1IqVkIcME45G8gqQx44DA2PqOMsvWq3x3ftQ9eRxlY0ujNdQkYooeRgSxYCo9S4tiDY8vFD2+uZ49+RWS2gSXROpmZoPEWM72eqjYbdiAgKxAqiG9Dwe/GWwZSumPvn0bKbUPML3SG6iI7SHd3B/5OXUZaPBOXIz5H8daBDrneRIWQV5m08jr4uy1idkcF3YAUO3I98+uHPl3x5pmkknZIV8KN1M0sT7pbUKWJUyKI3VKI8rHt2wlwJLgsPWPiCeA+GqIN0IdCTGu2ozuFM3NMBx7XV1k/wBPa5JfaxX9f29MpvxnMoZVB22kZLGRC42/L+SSDYBJu+cvsGnCksO7d+3+n3ydNy+Be0o/E3ZnGMsSGMYwAYxjABjGMAGMYwAYxjABjGMAIT4vNack3QdSdvz1fJT/ADV2yDn+EH1OmhTxmiCBqUUwKs1rv2midtduPbJv4wj3acqLJLqFCsVYkmgFYdj/AO+Quu0E2o0Ua6aRNLsLCVVd1XykgqWoEcg2O33yU1d7WOnsVzXad+mcDVaViP4DCrP/AEUkfqRn1WBrUH3AP7jPlMfTpoPD1EWn08iwFneSKUPvAXzb2Ynt3+mfUen6jxYkkFedQ3Bsci+D64mHlnJHTmDmcxmgUiOpyRNMkTMBJsMgBDE7QRZB+X09crOm1cUiaySJ5ATtYK0aodplLBoyoO4MSRyCe13k/wDEvRJJ2jk08ixyoGS2FgpIKYGvUcEfbIbXaZUlMaFrg0caAcDePFWirXw4KCrHdhkHalfiOndJ9Cc+E5N8JYij4jcELuHA77UUX+n65OZBfB8RWFgTuPiGze7uqkc/QEDjvV+uTuVjwLLkxnzv4s6QjvqTF+NaVwxCRx/kF2hEfLlOxWgSGz6Jle1UjMzozkKHYhtwA+W1S/cHmsnlyKCGhj1kX1zTSNIuxJN6RqyUWCkLGwdbXtITtUc/xduMuiHgfb1yG6dMzTsGJ/wwSLtbIS65+375NY2N6lYTVUjOMYyggxjMM1YAMZC/95FuvCm/3Ppf/X2zq6f1QTXSOtV8w73ft9s5qR3SyRzGZxnTgxjGADGMYAMYxgBo1mnWRSrqGB9CLHHIyi/Fc6rBDBIRFC89SlAQAijcRXfuRf1y/S9j9spHXFkjGkYMyKdUokALAUyjhveyPXM2a7SRWHdZVtfqNPFK0Oh1Qj0uojAmJDuFIsECxusj++fWOlRKkMaxm0CKFPuKFHKF8XaOePUWkxDaiZU08S0y7aAZmVhQ5rt759DhTYqrfYAeguh7fpncSqTFkbcYxmgQrXxQdJvT8XJKrbfKsbTAEX3Ii75W4ood2q/DRv4baZQGkWRSW8UblDTDubWieAReTnxfDAZY21ccojCV40bMFQlvlcLyB2831yJ6XAGTUyacTGKlWAtI8hchwS/hkGlsDmu15ml3x4lk+Cotun7odzkjYQQBSgA0BTUBf1s+uT+QPwaH8FvEDgmU/OCG+VQTRUcEg1x2yey8eDkuTh6r1AQKrEXucL3rk3X9QB+uQvUpkDuhI2s9sdrFgaAIXijdd79c3/GteAt0alUi6qwGPqfv7n6Zx6+SpWbfzfFOQR9ANhrMftcnVGj2VJyZJaHnVSEDy+Go7V6IRZr7/scmhkF0w3qX734Qu/qE9a57f83k6M04e78yOXkzmMzjKkxkZ1Z1Zdu/aQ49+aolePcEZ3aiXYrMeyqT+wvKq/XUfczRNexSQG9WIBAFdwPX6ZHNOlRfDilN2lwb204YFTqPMBV+cGyb983p0iQqpWa+O7Br+mckmthUybYi3hruJ31w23aQa9bv6bcn+kybolNAccANvFXx5qF5HFDU/e+5XLcFa+tHbjGM2GMYxjABjGMAGMYwA8v6/bKT1SaCPQumoVm3uFUR8s8nBtDZ5BH9KrLs2UrqXS2eNJdNIksumn3kHgGlFofQEDbzxkcqd2PFqqIPomobRTLN1CDUebyRzSNu8MH/AC+n9/pk5qiZZJSGkcJqRyPEPhjwWApYiGIJauP5rNjOXqnVp+pQmFdK0SGjNNKw8NFU2SrVRqjzk90Xo1eNvIaN5A0RjdhuAQLZKHkmv7YkFs0uDj5JXo0u+CJqI3IDRYsRY/mPJ/XO05408CxqFQUqigB2AzZmhcClS+KFifVRR6lLjaCRlPiSINyUSpCsAeOefrnD8D6YQTbXjiDy6cTRMgIIRiLjazzVrzlt6r0iHVKFnQOAbF+h+4zcujQMrBF3KuxTQsL/ACg+g7ZLs/esa9jfmcYywpC/FGmaSNAql6lBIHsFb9u4zldg0rl2lG1yF2LYAoXyAcsdZ5SMC6AFmzXqffIZMWtopjyaLPGnUUCOeByR5j9/rm4ZjM5ZImMYxnQODrE6qm11LB/IQDXce/pla1ekbxSF00bAP5B44DMKJ3FCeOfTLB1ocLzQs2ePbtyR3yOIH4xSK7hTyd3+FfY9h27d8yzl77T8jTC1H3XXJwN06baAuiXnveoG5eK8rA8ilXg/6Za9DphGgAv3O5ixs9xZOdGZzQoJcEZTlLljGMxeMIMzjGADGMYAMYxgBjPmOs1YEDQtKyLPrmErtQpOGIB9q2j/ANs+n5SviHpKxJHp4mo6vVEs7KpKgrbbaArhQPf65PL3QXJVta6ad302h1UY02oQeIztuCdwwBA4JH05z6B8O6vltOq/lwIgje/nBQG/pkD8PQaeKSfS6wQMYCDHJIsYLo49Se5B+vrm99T4D6po/C2loxVhRsagSWF0Nvbj9MniVJv0h3vsXS8E5TdB07TTIvLDxW8oR9ynZ6hto751ydI08TRvudtsiqtMDRUAANQ7AKO+N2vqw7Nlhl1KrdsAR6E/tldPWdZX+DD3/wDuCq9+/f8ATIzr/wARzaCVm1emikgZ6jeN1EtHsDG3zn7Z2dJ+JYtRIEXRalCVJDSRFU4F1u+vpnZKZ2OnqSOi6tOzgSxxovdj4i2Fq91bu3bnJgatD/GnPbzD07+uV+fRK7MxhYElbIauAgG3t8tdxnFqOjxOFtJaVQAATXZVYgbeTSgn7DEWdId4my5I4YWCCD2I5GZyGXX+AiKsUsgCXYFng1XYc/3zCdft9n4efuPNs8vPr9Mqpoi0TeMwMzjnBkL1/VNG8JEixi2svZB8tAbQQT3yZbKFpdS0kMnjGe/xBAAv+RTTFl4T1rtz65LM6gx8XfSJx9UZogxeN/OVtQQO3YBr83651yaRzOjV5AQb8nFIRR43E2R61kf0uJ5oBtYGnYUT8oqgOFA/p65ZIxQF965yWKLlu/IrkenZeZ6GZxmM1Gc8u9An2yJi60x7wSD6evfv2r19/fNfU418RVYSEPzuG0KCSBRZq+nANnIbW6+KLcKbYrNGWLoruy9wiHljbAenHPbM055L2ReEYVuy0aLqHiEgoy179jndlKOsG9ovCk8ZQWePdHQQANv3dudwAHv++S/TPiNJWVQjqrnbE5ra58MOV4+VqJ4I9Dj4pyfeFnBLuk9jMZnLEhjGMAGVH4r1Omng8RwX8F+BueKix2XuWr5y25861kqvDqtxYBWWzuDdnAG3jgKL4789+Riy32YyXU16rQaGOfadGzxKyJNMZpWCPKAV4L2V8ws/XOvq0PhfjPyyYw0QA/OFqDRUMvZex8v1urzs1vRYGEni61o0m2vJHvhUWEUd2BPZR65G6Vt+j1ah21GzUBULv4oYeULt57m/T17DJ0laooktmSvRdLJLBC8O0FHci2cgAngAsLI4zbq9FKigSMlSTA+UE0x+9UM19Nklj0kQjc7tzLt2jcTfarJXbR4POdmi0jalQZJm8rcrtAplzFlhGU3FJ2/Pb1RqhJxjqbVfUqXWurQaXWT6l+n6iV0IHiyf4SgAAGOwQASRz3s5Yvh34o1OrlCvopIYmUnxGP0sDsO+QPV9Jqup6vWaRdX4cMe3chQEEMAavv3F98m9F8N6yEXJ1F3RIyAgiVR8hA5Bvjg/pnpvgwHFtlCtW+qAYjxABtlHzepJHqvpkpDokkaDaJAGD+JTTAWtV8xvux59cjUjlKEjXGggk5V72buC3P8AtCh7DPesLBlDa03sCkgSALuWgzUaB7Hn175hUIrlmtyk+EbtTpiqggyV+IdKLzVtAO35Tfcd896OY+OuwyRoZKDOX2soVR4e1ux57nnOJYpFco+tawaLHeFJIUgbhwPfLQnVIhtQFmbf4Q4Jbco5Jv0He8FCN7SOOUq4I/8A75QeekmOwndSAfKaJG5hY+ud/SOvxaossW6172OO9dxY/wCIPGRxnjZxGJ3DFioBB5ZLvm/r/QZ0aPqMSIkjSkgghQQ25ue+2ySRzlo57e/9kXhaXP0J45RoInaKQLG7MdQxHlcGtqi+CnsRfN16nLf0/XLOpZN1A15gR/Q51VlJRWSNWIm4SvwIf4ZgkSM+KHBLXTkE1Q7fTJjGZxoR0xSCctUmxjGMYUrvX9OZJ4RsPBDeIA5KlXBAG01Rogk9rH6cfVkgaRjPApa3W1dhu2oOWAAF+dQD3GWxhxxkP+Em55U2CB29QeT+tH9Mz5dS4K466lel/D0Py5CT5mcSv4vnOwo7XZBAUVddvvkn01YI90qRcq/Ch2YqWXsqN5Vb0pf3xqeoxjcGnjVkO0gHm7oLVWeQRnQrtIgZH3ASmzGAxBUspB96IA5+uSvIt/sWqD/ZNaabeL2sv0YAH++bs4emzFg24sSDXmUKRxdUM7Qc1QlcUzNNU6GMzjHFMZWfjHRomlk2KiFmAY7RzZ9ePfn9Ms+QPxrIq6OUuocDbw11y4HIBF98AKRqOowwTakSxxSS+NGY98QY+GyqW5A7gepOSel1IaDWbA3h/iVMLBGBCkggoLUkrRI5GcfXyfEqJ9fuLpvWO/DVGClhGVHJCni77ZJlFXRTKqaprkX/AMUpLsSR8gKN7e3GQ3svtSOnpsjLp45SQhEjkhwxJZuPUksTybJ9c2dPndpDUvhtId1GPhvtZOeekwH8PA6J/hO26O3J7814gBJFe32zt12oOpMarGy04JZxVV6D3OYsq9+78Nt9zVja01Xjvtt8iAHwI2p1msm1LSRq7gwmKSiw20d1fYd839K6HBpdckQ1WqeXwmcRyMWjZT5eT2vnOzrWo6mryGNtFFAD5XlLbttd25oeuVjoWuk1XUlZtVHNIkEi3DEyxgFePOeCbPf6Z6j4PPXJ3xaGYJtKP5yITwflV1a/sbIvJl0eFJ9P4Lu0rMUYC0IfsWb0K3/TOWPVzlIyTIJC1nvtK+GdoB+u0362czptbKUG55RKAghSjT9gxbjnm7vtWebHHGPFnpyjKXNGt9JMivG4bwTIBIVQs/Cjkf5eByM6tHo5I53miQsoYAKbB2uq+ZL9fe/bOD8fqCCgaQVZvmyIlIIv6tWSOq6kGnLb32BAUAMi+YBv4QvmFgd+M7GEedwnCa223/Bzx9NkeRTtYEySkEg+U2ChP6jNvR+nzxokqp51DI0b+U0WLAoT2POe9NPOVAVpXjpTIwWpBYO5UJHm9PqKzT07VkzLvaUIaKhnkJvcw7bfMCVHBqs6scU0K4yp7rYsHw+8pjYz7t280HADBfS6AB++dGg6kk5YJflIBsEd/T+mRGo6hLHqCjTRKjOojRl3ytu77RGQVX6tfv2zz8JRFX1FsWuS+T7lrpbJrit180fbNcXpqJglu7LNjAxlRBjGMAGYzOMAKl1P4fi3sdkjEuJAQ58rmyWUVV+UD17570UAghYRl4rkBbcWckkcmz2ur4+uWnOLqsLOlKoY32JI9CCeO/2zPlhOm1L5Fsco2k16/ojNNGXiY21+JZIPm+Wr5/ym8k+kH8u7u2Y+l/Me9euRkUHhwt4sZJL9rA7diKJ4AGRnVQySadRLsU/MoegV8VdvNEsfoB9yMjibi1a6fcplpp/EumMxeM3GUzld+PSBoZburW6NGvEW+bGWLObXaNZkKSAlSQeCR8pBHI57gYM4zlXqCpHZU+XaKFeqA8fvnLPOmrCxMrANTAq6giieQQb9CM5tfqE8R1KX5gtl2CilHmcenegfWs0jrBZwRCeKApm/lJogd+RmKWWSlzsa441p43N2u0y6QwFN5RWYtZLE7quyf1znn1TzIRtkJ8UOh28BfQX+udWt1azCLxSAhdt1XR29vr3x0rqaRbk8zKH/ACyATwcz5KeVrVUX/dF4Wsaem2v9Kv8AEHwvPrdXLLDqINQqMB+HmMmyM18pCGr4J5rNfws+p0Osl08sMCCdTMRCRUYVNtovopIHBzk6z+J0+p6nHDppXXVgBXQ7QpKfMD60Sc3fDy6iTWaN3gZfB0hhlLSRFn2pW4Lv3cn6eueo+DAuS/Q6hl0zuo3uisVW7srdC/XKs3XiqLMdXI7NA7hESIQh1jJKH+MFSR3+md8HxBKqgJHFu3MHRmkBSojLydtMaVu3HbIjVa2HUMWOlitkfdIC6iTZtLAEAHuatvUeuZ6elKyjVybNkHXpW00SiUGZdR4cjrtO9TE7g9q9gfqubvhHrc82ogjncndpizcABjuBV+B32mv/AOTnOvVIZD4n4aON0I8zM4UbUUBaQeZgJG4rsLzbDrfwzRMdNHce+GJkZyVWOZEYNu9POSCfXBJ2nZzSy49VJHhUSPzVujV9+D7jKNo59ZNOWR9e8AYgEDRoCySlWHFHw6Fe/fLJF1Np9gYBHSdbQbiVBVuHJAB7d1sZWpNNotKn5WpeaYTDcsWplQEvON1pGxXyhiSK52nLR3bFlskdnVtPervYqOJwwZTtM3+GBHYblwDJfr5R6Hm2dJ6UNOXIYsXayTXAskKPWhZ4yq67b+KlBWUs0ygAKSq+eAmRW2fMQoPsNje+XsZyKVhJ7IZnGMoIMYxgAxjGADGMYAa5YlYUwBH1F5V/igoksCBACSNjLYIPirYFMAB9wctmcer6ZFKyvIgZl+U88ftiTjfB1M4eiSXJN83Brm6HJofU1X75M3kJ02EwNPJKAik2CdvYXz5fv2rOdZIuoFyskyCMbbVgoIYHmiD6X7ZPHKkk+Ss427XBY7xlA1WtgDgRtqmVGslXtTTE/wAQJ2+npYrJbpOnhCnUQzTtsBJR3sAhCKK19bzsc8JOkzksMkraLLMvlau9H+2fLdH8Wap44m8QDUNqIlMJVPNF4TEuvl58RlPI7Ghxzl06X8S+LDNI6AGIXQN3YNenHIrMdD6lDqQR4KqIQGWwpAq6K8cVz++Ks0JVT5OSwZFfkUvp/wAWzTad3bUrE2nh8RAyRltQ26TykEdvIqUgBtsxo/jDVmf8OWp2m8IEonDHURsV7fwwM/7DLV0jqEOoV3k08IOnBkSlBq7JIseU2P65jp3WNPKXkbTqrRAy7gFLWaUsDXzURznFmxut+Qfs+VX5FI/+Ia6ASalE/EtrCbA5MQY7T2vtX98l/gRNAk8R0+k1izFCDLIjeECV81ktVGiO2Wubq/iNpWiZkSSQhlrlqYevNf8AC88r8WAI7PGaWTYACCexNm/tjvPBcs6sU3aSKLD8SywpUrpGrKvhB4Yr3HULFM8YjFeGIywpvMec967r02yN44tP5zKY3MKjxkWSBElKmyl7zxlv1Wo0kEUckemjKztvNKoO5WDAtxyQwv7jM6yDSQSiJdKhMil+AKs+YivqY17ewxe0h4+mKsOT15Fa0HxW8niJII4kEsgLtEreaMJsgUEqocDfRY87cl+o6rUmLSPo1WVJYi0jNHGpuQoRIUPa7LED+TN4+I4AHV9JQkO6RSFpye5YEcnPR6lpXEdxSIu4RijtVdoAHY9gG7ffF7fG+GOvZp/y4Nvw3+I3RLKqRr+YZVURC2BuM+Ttavz9YvqcrGu8V2TUPPHPEJg4jBkgIQy+EAY1FHa5XzE+ntlujiiTVxwxoSQu4tvNKO/b19P3ygJox+KZC6bN5LFYuoMtmcsYgN+0cgNdbbOWxyu/IWcVHhn1Do07O84Yk7ZCBZuhz6emSucHTdK0bSliKd7WvQfXJDOwutwytOWwxjGOTGMYwAwMzmMzgAxjGADGMYAU34nlM2qj07Ntj4J9LJvn/T9cl+s6dYNHKIVC0np7WAST6mr5x8SdNhkjLzBvKOClbvtzwR98rcDiKQKZpmUWGjZQdw2mx89dh/bMMoyjKVq9XXwNanFxjvVdPEsfwlAg0yFQLYec+5vkH+2VlZRGdeI/8PbQrsCX2iv3Ob5+nNAWSLVqiE8qxO5e1g16jcv7jOuPp+mXTeGJ1HigSb/VlU35V9uMRwnKKilVL8FFKEW5XdshtImxFj//ACVQf+cR/a86eiyeF+O+iGv95h/rklWlDadvxC//AC60eDTUu7v6Hgmu+aH6aiyakPOqiTvQJZeQ/I/2f75PsZQafrj/AEbtYyteuf8ACI0n5UQr/wCojZP/ADAP7HO/omjB1Oqh9DG6j/eUDJD8LBWnXxf/AA9ubRxYvcb48vy+ubNFp0j1bT+KjLLYULZbzFfYdrHfCGGnH4/bf6hLKmpfD77fQ4/huJpY4dtXBOd9kggHngVz6jn65E6xbh1DDt+K4/Z/+Iyb6r0ciV2gnEe//EUkjvye3p6/vnvU9Jj/AAvgRyLu3Bix9T68D9s7KLcdHgn15CMoqWrxa+XUgesr4cQiPaxLH9pE8w/Rhky779fpj/8AqU/ujHOjq/TEniiTxUV41onuCNoJ/wBDmdN08R6iORpUIjiCEcg2qVeCxtS8tuvgDmnHz3+pr6wL6jpx7Lf9W/4Y0/VYeqI0USMPy9+4jhXG2hY4J8xHB/hOdcmjEutSZXQqqVtvzdm/9QyH+D9OmnnlIKOWiLPJGW2Daw8oQKEXvfFnjvmrHG9d8NmXJNrRXRGz4eV9mpmLfmqoQE0a2Ae/HNDJDpPUZJBG5fcGdhaClIDAfKeR65xwKI4NQgbcZQ0g4ZQFIvksBz9uec6fhjSloYytKEduB6cjgGz/AH9xk4RkoqK5/I85JzbfH4LQMzmBmc3GUYxjABjGMAMZnGMAGMYwAYxjADBXODqM7xlfDh8S+9UK/wCeckMwRnGrAous0/igk6c2C7BTKtAuQxKGu5K8+150J02ExXP4oUNsVQ4IG23WitEclqv1/TJnruldYT+EjQvfAIFVRvuftkXK2s3UIUCVzaqw3gHzUGuvkr9bzO1JPctqRoHTdGVIPi7Su6vKLAtLsCyw3Hn3s561kcMjuwdg3qNt8LHsN03Py3f1zwE1W7/Ai2kC9wj3WAbPDAE8dr4JH1zv1On1GxfCj027wwWWUeYOd38poCyPvZxHCU1TGWRR3VniXRd7lrfEN3kJpeRz5/685ltMhYsJCrMfO4Qq3pwtNSjt3vvmzSpqKJ1EUNJEf8NmokWQKv5Tfbvmp5wK3Rqrbl22T8rC99buOQOL9cScHF/seE1Jfo69XHC7WS1t5hQ9OR+3BzzqvCpWHibWNgLXG0Abvft/Y5zvrQVJEQr1NsydztSh69+O3ObPEmfTqYEBbzAqNh22hq/EP81X/bCMVJtUtzspNJbvbzOWOWF/lEhIAuinqFFHnj5gP0Obn1cRVeJD5wB8pYMF49eew+5IznYa0EhY090LeBd0op9p9SCwK32GeYl1d2QvAFEjTbrsWAw4QXfo30ojnvYpeH/DjyN/s7NNq4kbxFWQkbg3yg8AXYv1vOkddjlQqqkFlPB2j+EntfP6ZwdPTVmX80xLGO5/KIPK+Xjmz5/bt+831LasMhi271RilBSQwQ1QP6ZSEXHhqic5J8oriMTCbI82nG3cASPLd8nhb7+hya+EUA042+rsW4AG6/Nt28Vd8jIrpoacKGY28IG7sobabO0AcGm4FdssPSNEYY9rMGO4nyrtAv0CjgDGxrdsTI+DuzOMZoJjGMYAMYxgAxjGADGMYAMYxgAxjGADGMYAVDXfC6oQwlonytcYa/PuFAmlNCrIN+t5p/7FjHBmsMOB4d7qRk3WzEk/y80DVDLjNEHFMLHtld6rptSHbwIoil+UEC/lXn5h6l/+e8Jxl/EtCS4Zr6NoVgikhjmcmawjsD5W8Pb33XYq+4yB1WlmiLK+rlLK4tj4nYRjsGnHl8jkNVC27nnJfURaxeVij4HdhGBYC96kuvmsj6Z2aRy63M0QkLWaRe22hZF2e4v2xdUkqkEoKTtFYl3ySBotZqtiq1Kd/mCgklj4o5plFgC6B5POSHTOi6iUyldbIDypV1kG3chAKr41rXofWrs5OQxxKwJaEj/YAP8Ab65oddXuKxJst389Q7WuQ7Wfm6Ee2uLJ752Er3EljokX6aAgMhZiqi9t+YgAdiSTdDuTkbrFVY/EWOSQ79u1WJo0dtkKfLdAmuNxJ7HM6CTWBZjqtw4tADFtW6O2181g2L7Zo+IN40fDqjNIKZiNvm9Sxahfub+2JKEHOq6FNUowtMzFrkLooilZnRG8vmUB3N7mC1xtJv1HtnrW6ZZItSFDKyQuoJIIsq4qjX359xkQgAbQlDTCKINy6vsJYE99u3uDwT5hzzk70rTBm1SoeXBFkHgsWHNEX78Hse+dcIqSVHdTcG76D4Z0LlIJWa/ygG5Nlgu267e/9P1smcnSNIYYY4ydxRQpI4uvWs7M0Rio8EG2+RjGMY4MYxgAxjGADGMYAMYxgAxjGADGMYAMYxgAzGZxnAMEZ48JfYfsMYzjOjwl/lH7DPYGMYJAzEigiiAR7HtkB8XaNG0pG0ABgaAFHd5CCCKIIY4xnGcfBLaLRJFHGqqKRAqk0TQA9f0zOk0axlio5bv+5ND2Fk/vjGda3R1PY6sYxjHBjGMAGMYwAYxj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371600"/>
            <a:ext cx="2781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QEhQUEBQVFhUVFB4YFBgVGBYXFhkbFhUYGBoXGBgYHCghGRolHBUUITEhJSkrLi4uGCAzODMsNygtLiwBCgoKDg0OGhAQGzQkHyQsNC83LzQsLSwtLC8sLywtMCw0LCwsLCwsLCwsLCwsLCwsLCwsLCwsLCwsLCwsNCwsLP/AABEIAOQA3QMBIgACEQEDEQH/xAAbAAEAAgMBAQAAAAAAAAAAAAAABQYBAwQCB//EAEIQAAICAQMCBAQEBAMFBgcAAAECAxEABBIhBTETIkFRBjJhcRQjgZFCUqGxM2LBcpLR8PEVFjSj0uEHJERTVGOC/8QAGQEAAwEBAQAAAAAAAAAAAAAAAAIDBAEF/8QALREAAgIBAwEFCAMBAAAAAAAAAAECEQMSITFBEzJRYfAEInGBocHh8UKx0ZH/2gAMAwEAAhEDEQA/APuIxjGADGMYAMYxgAxjGADGatTNsVm/lUn9heaOmasypuZQpsggG6r61nNSujtOrOzGYvMjOnBmDmcwcAIH4l1zRlFWIOCrtdngqvApQSB/m9MhZ+pvGwX8MxdQb2s/1Kqh2eawFNelmzk7r0m8Q7ZNqlh3YdgF+UEcG93rzecgTUWAsgsmluWxaElgRzbcUQO3OZ5OLe8bLxTS7xGdJ63LvATS1YTzFnK+dowV+XuviX7eU5eRldaGffzIas8eJ5gW+Xjt9h65M9NjZYwJPmH1LHv6k+uPja4SoTIny3Z1YxnD1jWiGMtuCn0JBIFckmh2AByjdKyZ24yst1sgkeKvBA5Rgtst1u21/wBDnX0Xq/iuUZ1ZtoYBQwodrO4DuRiLIm6GcKXJOYzGMoKZxmMYAZxjMYAZxjGADGMYAMZjM4AMwczmDgBHzahZklRbJ2EH9QRWQCdYeGaCJQoSQkMCvY765YsKNEDsbPbOjqGqaFZCGRCXUbnBKeZmHmBHy/b98iupHfPpChWU2CWgEiow8bk7V3KNp5tjXf8ASGNuT1MtNJKlwSHUNS0OpLRTXulRXiMUjKPE8NCfEU1YXkfc++WwZSOp6Vn1p2bzslR3VSNpX8oX9HtQa9k+uXcY8OWSZnMHM4yhwiOsXvioCr5v7jjKRLG0fUJQBtLGaRTuZiu1X5KrIaDGRmvau265Jy7dbB3R1781fax6gcDK5qOnK2pnlj8CkWR5DGpErF1MfhyLW1/OjHcbJ2gVxmaPfkUydyB1aSIvNC1sfJGXtXK3QIraODwOWPplwGVXTsgeAKF3OI/5t6gL2I7cge/vlqGUxdR8zbUfgMr/AMTEsVCvEuxS7CTaeSyqhAI45LAHtdXfbLBlT+LejvNIXRtv5G35lVSwmVgrX6VZ/TGm9tiKOJkYM8byQKFppAGhBVeT5kKnnz2WPF9gBmOnz+BLHJJNpxFyLVoVLXZ545qwKGa9V8PaiSEQiJAY2kkEwYXKX37V9xe8XZryDN+p6C6TRzQ7ppabxzuiQ35NqkFCqrSkcC/rkbfgPZdkN8++es8Rk0LFGuR3r6XnvNJMYxjABjGMAGMYwAxmcYwAYxjABmDmcwcAKj8Qho4ZWCsT4i7fmu9x5G1geAR2NZExSP42hkcqxO5WLMbXdKVBBDt6sq1ZPvQurb8USMsNo23zruIZk4vkbkBbntwLyudVOp/DwnpyrQdy5jKyg8/MHlFtZs3kUljKuWpGepzt/wBo14UTAsih5I3LL24VmZVuz/DeXkZ8pHVNWW2T9RELfyvEQR+yAf1z6jpFIRAzbiFFt7mu/wCucxSuxJI3Zg5nGXFInq7U6Hj1Hr7j+5oZWNBPJHN1IqVkIcME45G8gqQx44DA2PqOMsvWq3x3ftQ9eRxlY0ujNdQkYooeRgSxYCo9S4tiDY8vFD2+uZ49+RWS2gSXROpmZoPEWM72eqjYbdiAgKxAqiG9Dwe/GWwZSumPvn0bKbUPML3SG6iI7SHd3B/5OXUZaPBOXIz5H8daBDrneRIWQV5m08jr4uy1idkcF3YAUO3I98+uHPl3x5pmkknZIV8KN1M0sT7pbUKWJUyKI3VKI8rHt2wlwJLgsPWPiCeA+GqIN0IdCTGu2ozuFM3NMBx7XV1k/wBPa5JfaxX9f29MpvxnMoZVB22kZLGRC42/L+SSDYBJu+cvsGnCksO7d+3+n3ydNy+Be0o/E3ZnGMsSGMYwAYxjABjGMAGMYwAYxjABjGMAIT4vNack3QdSdvz1fJT/ADV2yDn+EH1OmhTxmiCBqUUwKs1rv2midtduPbJv4wj3acqLJLqFCsVYkmgFYdj/AO+Quu0E2o0Ua6aRNLsLCVVd1XykgqWoEcg2O33yU1d7WOnsVzXad+mcDVaViP4DCrP/AEUkfqRn1WBrUH3AP7jPlMfTpoPD1EWn08iwFneSKUPvAXzb2Ynt3+mfUen6jxYkkFedQ3Bsci+D64mHlnJHTmDmcxmgUiOpyRNMkTMBJsMgBDE7QRZB+X09crOm1cUiaySJ5ATtYK0aodplLBoyoO4MSRyCe13k/wDEvRJJ2jk08ixyoGS2FgpIKYGvUcEfbIbXaZUlMaFrg0caAcDePFWirXw4KCrHdhkHalfiOndJ9Cc+E5N8JYij4jcELuHA77UUX+n65OZBfB8RWFgTuPiGze7uqkc/QEDjvV+uTuVjwLLkxnzv4s6QjvqTF+NaVwxCRx/kF2hEfLlOxWgSGz6Jle1UjMzozkKHYhtwA+W1S/cHmsnlyKCGhj1kX1zTSNIuxJN6RqyUWCkLGwdbXtITtUc/xduMuiHgfb1yG6dMzTsGJ/wwSLtbIS65+375NY2N6lYTVUjOMYyggxjMM1YAMZC/95FuvCm/3Ppf/X2zq6f1QTXSOtV8w73ft9s5qR3SyRzGZxnTgxjGADGMYAMYxgBo1mnWRSrqGB9CLHHIyi/Fc6rBDBIRFC89SlAQAijcRXfuRf1y/S9j9spHXFkjGkYMyKdUokALAUyjhveyPXM2a7SRWHdZVtfqNPFK0Oh1Qj0uojAmJDuFIsECxusj++fWOlRKkMaxm0CKFPuKFHKF8XaOePUWkxDaiZU08S0y7aAZmVhQ5rt759DhTYqrfYAeguh7fpncSqTFkbcYxmgQrXxQdJvT8XJKrbfKsbTAEX3Ii75W4ood2q/DRv4baZQGkWRSW8UblDTDubWieAReTnxfDAZY21ccojCV40bMFQlvlcLyB2831yJ6XAGTUyacTGKlWAtI8hchwS/hkGlsDmu15ml3x4lk+Cotun7odzkjYQQBSgA0BTUBf1s+uT+QPwaH8FvEDgmU/OCG+VQTRUcEg1x2yey8eDkuTh6r1AQKrEXucL3rk3X9QB+uQvUpkDuhI2s9sdrFgaAIXijdd79c3/GteAt0alUi6qwGPqfv7n6Zx6+SpWbfzfFOQR9ANhrMftcnVGj2VJyZJaHnVSEDy+Go7V6IRZr7/scmhkF0w3qX734Qu/qE9a57f83k6M04e78yOXkzmMzjKkxkZ1Z1Zdu/aQ49+aolePcEZ3aiXYrMeyqT+wvKq/XUfczRNexSQG9WIBAFdwPX6ZHNOlRfDilN2lwb204YFTqPMBV+cGyb983p0iQqpWa+O7Br+mckmthUybYi3hruJ31w23aQa9bv6bcn+kybolNAccANvFXx5qF5HFDU/e+5XLcFa+tHbjGM2GMYxjABjGMAGMYwA8v6/bKT1SaCPQumoVm3uFUR8s8nBtDZ5BH9KrLs2UrqXS2eNJdNIksumn3kHgGlFofQEDbzxkcqd2PFqqIPomobRTLN1CDUebyRzSNu8MH/AC+n9/pk5qiZZJSGkcJqRyPEPhjwWApYiGIJauP5rNjOXqnVp+pQmFdK0SGjNNKw8NFU2SrVRqjzk90Xo1eNvIaN5A0RjdhuAQLZKHkmv7YkFs0uDj5JXo0u+CJqI3IDRYsRY/mPJ/XO05408CxqFQUqigB2AzZmhcClS+KFifVRR6lLjaCRlPiSINyUSpCsAeOefrnD8D6YQTbXjiDy6cTRMgIIRiLjazzVrzlt6r0iHVKFnQOAbF+h+4zcujQMrBF3KuxTQsL/ACg+g7ZLs/esa9jfmcYywpC/FGmaSNAql6lBIHsFb9u4zldg0rl2lG1yF2LYAoXyAcsdZ5SMC6AFmzXqffIZMWtopjyaLPGnUUCOeByR5j9/rm4ZjM5ZImMYxnQODrE6qm11LB/IQDXce/pla1ekbxSF00bAP5B44DMKJ3FCeOfTLB1ocLzQs2ePbtyR3yOIH4xSK7hTyd3+FfY9h27d8yzl77T8jTC1H3XXJwN06baAuiXnveoG5eK8rA8ilXg/6Za9DphGgAv3O5ixs9xZOdGZzQoJcEZTlLljGMxeMIMzjGADGMYAMYxgBjPmOs1YEDQtKyLPrmErtQpOGIB9q2j/ANs+n5SviHpKxJHp4mo6vVEs7KpKgrbbaArhQPf65PL3QXJVta6ad302h1UY02oQeIztuCdwwBA4JH05z6B8O6vltOq/lwIgje/nBQG/pkD8PQaeKSfS6wQMYCDHJIsYLo49Se5B+vrm99T4D6po/C2loxVhRsagSWF0Nvbj9MniVJv0h3vsXS8E5TdB07TTIvLDxW8oR9ynZ6hto751ydI08TRvudtsiqtMDRUAANQ7AKO+N2vqw7Nlhl1KrdsAR6E/tldPWdZX+DD3/wDuCq9+/f8ATIzr/wARzaCVm1emikgZ6jeN1EtHsDG3zn7Z2dJ+JYtRIEXRalCVJDSRFU4F1u+vpnZKZ2OnqSOi6tOzgSxxovdj4i2Fq91bu3bnJgatD/GnPbzD07+uV+fRK7MxhYElbIauAgG3t8tdxnFqOjxOFtJaVQAATXZVYgbeTSgn7DEWdId4my5I4YWCCD2I5GZyGXX+AiKsUsgCXYFng1XYc/3zCdft9n4efuPNs8vPr9Mqpoi0TeMwMzjnBkL1/VNG8JEixi2svZB8tAbQQT3yZbKFpdS0kMnjGe/xBAAv+RTTFl4T1rtz65LM6gx8XfSJx9UZogxeN/OVtQQO3YBr83651yaRzOjV5AQb8nFIRR43E2R61kf0uJ5oBtYGnYUT8oqgOFA/p65ZIxQF965yWKLlu/IrkenZeZ6GZxmM1Gc8u9An2yJi60x7wSD6evfv2r19/fNfU418RVYSEPzuG0KCSBRZq+nANnIbW6+KLcKbYrNGWLoruy9wiHljbAenHPbM055L2ReEYVuy0aLqHiEgoy179jndlKOsG9ovCk8ZQWePdHQQANv3dudwAHv++S/TPiNJWVQjqrnbE5ra58MOV4+VqJ4I9Dj4pyfeFnBLuk9jMZnLEhjGMAGVH4r1Omng8RwX8F+BueKix2XuWr5y25861kqvDqtxYBWWzuDdnAG3jgKL4789+Riy32YyXU16rQaGOfadGzxKyJNMZpWCPKAV4L2V8ws/XOvq0PhfjPyyYw0QA/OFqDRUMvZex8v1urzs1vRYGEni61o0m2vJHvhUWEUd2BPZR65G6Vt+j1ah21GzUBULv4oYeULt57m/T17DJ0laooktmSvRdLJLBC8O0FHci2cgAngAsLI4zbq9FKigSMlSTA+UE0x+9UM19Nklj0kQjc7tzLt2jcTfarJXbR4POdmi0jalQZJm8rcrtAplzFlhGU3FJ2/Pb1RqhJxjqbVfUqXWurQaXWT6l+n6iV0IHiyf4SgAAGOwQASRz3s5Yvh34o1OrlCvopIYmUnxGP0sDsO+QPV9Jqup6vWaRdX4cMe3chQEEMAavv3F98m9F8N6yEXJ1F3RIyAgiVR8hA5Bvjg/pnpvgwHFtlCtW+qAYjxABtlHzepJHqvpkpDokkaDaJAGD+JTTAWtV8xvux59cjUjlKEjXGggk5V72buC3P8AtCh7DPesLBlDa03sCkgSALuWgzUaB7Hn175hUIrlmtyk+EbtTpiqggyV+IdKLzVtAO35Tfcd896OY+OuwyRoZKDOX2soVR4e1ux57nnOJYpFco+tawaLHeFJIUgbhwPfLQnVIhtQFmbf4Q4Jbco5Jv0He8FCN7SOOUq4I/8A75QeekmOwndSAfKaJG5hY+ud/SOvxaossW6172OO9dxY/wCIPGRxnjZxGJ3DFioBB5ZLvm/r/QZ0aPqMSIkjSkgghQQ25ue+2ySRzlo57e/9kXhaXP0J45RoInaKQLG7MdQxHlcGtqi+CnsRfN16nLf0/XLOpZN1A15gR/Q51VlJRWSNWIm4SvwIf4ZgkSM+KHBLXTkE1Q7fTJjGZxoR0xSCctUmxjGMYUrvX9OZJ4RsPBDeIA5KlXBAG01Rogk9rH6cfVkgaRjPApa3W1dhu2oOWAAF+dQD3GWxhxxkP+Em55U2CB29QeT+tH9Mz5dS4K466lel/D0Py5CT5mcSv4vnOwo7XZBAUVddvvkn01YI90qRcq/Ch2YqWXsqN5Vb0pf3xqeoxjcGnjVkO0gHm7oLVWeQRnQrtIgZH3ASmzGAxBUspB96IA5+uSvIt/sWqD/ZNaabeL2sv0YAH++bs4emzFg24sSDXmUKRxdUM7Qc1QlcUzNNU6GMzjHFMZWfjHRomlk2KiFmAY7RzZ9ePfn9Ms+QPxrIq6OUuocDbw11y4HIBF98AKRqOowwTakSxxSS+NGY98QY+GyqW5A7gepOSel1IaDWbA3h/iVMLBGBCkggoLUkrRI5GcfXyfEqJ9fuLpvWO/DVGClhGVHJCni77ZJlFXRTKqaprkX/AMUpLsSR8gKN7e3GQ3svtSOnpsjLp45SQhEjkhwxJZuPUksTybJ9c2dPndpDUvhtId1GPhvtZOeekwH8PA6J/hO26O3J7814gBJFe32zt12oOpMarGy04JZxVV6D3OYsq9+78Nt9zVja01Xjvtt8iAHwI2p1msm1LSRq7gwmKSiw20d1fYd839K6HBpdckQ1WqeXwmcRyMWjZT5eT2vnOzrWo6mryGNtFFAD5XlLbttd25oeuVjoWuk1XUlZtVHNIkEi3DEyxgFePOeCbPf6Z6j4PPXJ3xaGYJtKP5yITwflV1a/sbIvJl0eFJ9P4Lu0rMUYC0IfsWb0K3/TOWPVzlIyTIJC1nvtK+GdoB+u0362czptbKUG55RKAghSjT9gxbjnm7vtWebHHGPFnpyjKXNGt9JMivG4bwTIBIVQs/Cjkf5eByM6tHo5I53miQsoYAKbB2uq+ZL9fe/bOD8fqCCgaQVZvmyIlIIv6tWSOq6kGnLb32BAUAMi+YBv4QvmFgd+M7GEedwnCa223/Bzx9NkeRTtYEySkEg+U2ChP6jNvR+nzxokqp51DI0b+U0WLAoT2POe9NPOVAVpXjpTIwWpBYO5UJHm9PqKzT07VkzLvaUIaKhnkJvcw7bfMCVHBqs6scU0K4yp7rYsHw+8pjYz7t280HADBfS6AB++dGg6kk5YJflIBsEd/T+mRGo6hLHqCjTRKjOojRl3ytu77RGQVX6tfv2zz8JRFX1FsWuS+T7lrpbJrit180fbNcXpqJglu7LNjAxlRBjGMAGYzOMAKl1P4fi3sdkjEuJAQ58rmyWUVV+UD17570UAghYRl4rkBbcWckkcmz2ur4+uWnOLqsLOlKoY32JI9CCeO/2zPlhOm1L5Fsco2k16/ojNNGXiY21+JZIPm+Wr5/ym8k+kH8u7u2Y+l/Me9euRkUHhwt4sZJL9rA7diKJ4AGRnVQySadRLsU/MoegV8VdvNEsfoB9yMjibi1a6fcplpp/EumMxeM3GUzld+PSBoZburW6NGvEW+bGWLObXaNZkKSAlSQeCR8pBHI57gYM4zlXqCpHZU+XaKFeqA8fvnLPOmrCxMrANTAq6giieQQb9CM5tfqE8R1KX5gtl2CilHmcenegfWs0jrBZwRCeKApm/lJogd+RmKWWSlzsa441p43N2u0y6QwFN5RWYtZLE7quyf1znn1TzIRtkJ8UOh28BfQX+udWt1azCLxSAhdt1XR29vr3x0rqaRbk8zKH/ACyATwcz5KeVrVUX/dF4Wsaem2v9Kv8AEHwvPrdXLLDqINQqMB+HmMmyM18pCGr4J5rNfws+p0Osl08sMCCdTMRCRUYVNtovopIHBzk6z+J0+p6nHDppXXVgBXQ7QpKfMD60Sc3fDy6iTWaN3gZfB0hhlLSRFn2pW4Lv3cn6eueo+DAuS/Q6hl0zuo3uisVW7srdC/XKs3XiqLMdXI7NA7hESIQh1jJKH+MFSR3+md8HxBKqgJHFu3MHRmkBSojLydtMaVu3HbIjVa2HUMWOlitkfdIC6iTZtLAEAHuatvUeuZ6elKyjVybNkHXpW00SiUGZdR4cjrtO9TE7g9q9gfqubvhHrc82ogjncndpizcABjuBV+B32mv/AOTnOvVIZD4n4aON0I8zM4UbUUBaQeZgJG4rsLzbDrfwzRMdNHce+GJkZyVWOZEYNu9POSCfXBJ2nZzSy49VJHhUSPzVujV9+D7jKNo59ZNOWR9e8AYgEDRoCySlWHFHw6Fe/fLJF1Np9gYBHSdbQbiVBVuHJAB7d1sZWpNNotKn5WpeaYTDcsWplQEvON1pGxXyhiSK52nLR3bFlskdnVtPervYqOJwwZTtM3+GBHYblwDJfr5R6Hm2dJ6UNOXIYsXayTXAskKPWhZ4yq67b+KlBWUs0ygAKSq+eAmRW2fMQoPsNje+XsZyKVhJ7IZnGMoIMYxgAxjGADGMYAa5YlYUwBH1F5V/igoksCBACSNjLYIPirYFMAB9wctmcer6ZFKyvIgZl+U88ftiTjfB1M4eiSXJN83Brm6HJofU1X75M3kJ02EwNPJKAik2CdvYXz5fv2rOdZIuoFyskyCMbbVgoIYHmiD6X7ZPHKkk+Ss427XBY7xlA1WtgDgRtqmVGslXtTTE/wAQJ2+npYrJbpOnhCnUQzTtsBJR3sAhCKK19bzsc8JOkzksMkraLLMvlau9H+2fLdH8Wap44m8QDUNqIlMJVPNF4TEuvl58RlPI7Ghxzl06X8S+LDNI6AGIXQN3YNenHIrMdD6lDqQR4KqIQGWwpAq6K8cVz++Ks0JVT5OSwZFfkUvp/wAWzTad3bUrE2nh8RAyRltQ26TykEdvIqUgBtsxo/jDVmf8OWp2m8IEonDHURsV7fwwM/7DLV0jqEOoV3k08IOnBkSlBq7JIseU2P65jp3WNPKXkbTqrRAy7gFLWaUsDXzURznFmxut+Qfs+VX5FI/+Ia6ASalE/EtrCbA5MQY7T2vtX98l/gRNAk8R0+k1izFCDLIjeECV81ktVGiO2Wubq/iNpWiZkSSQhlrlqYevNf8AC88r8WAI7PGaWTYACCexNm/tjvPBcs6sU3aSKLD8SywpUrpGrKvhB4Yr3HULFM8YjFeGIywpvMec967r02yN44tP5zKY3MKjxkWSBElKmyl7zxlv1Wo0kEUckemjKztvNKoO5WDAtxyQwv7jM6yDSQSiJdKhMil+AKs+YivqY17ewxe0h4+mKsOT15Fa0HxW8niJII4kEsgLtEreaMJsgUEqocDfRY87cl+o6rUmLSPo1WVJYi0jNHGpuQoRIUPa7LED+TN4+I4AHV9JQkO6RSFpye5YEcnPR6lpXEdxSIu4RijtVdoAHY9gG7ffF7fG+GOvZp/y4Nvw3+I3RLKqRr+YZVURC2BuM+Ttavz9YvqcrGu8V2TUPPHPEJg4jBkgIQy+EAY1FHa5XzE+ntlujiiTVxwxoSQu4tvNKO/b19P3ygJox+KZC6bN5LFYuoMtmcsYgN+0cgNdbbOWxyu/IWcVHhn1Do07O84Yk7ZCBZuhz6emSucHTdK0bSliKd7WvQfXJDOwutwytOWwxjGOTGMYwAwMzmMzgAxjGADGMYAU34nlM2qj07Ntj4J9LJvn/T9cl+s6dYNHKIVC0np7WAST6mr5x8SdNhkjLzBvKOClbvtzwR98rcDiKQKZpmUWGjZQdw2mx89dh/bMMoyjKVq9XXwNanFxjvVdPEsfwlAg0yFQLYec+5vkH+2VlZRGdeI/8PbQrsCX2iv3Ob5+nNAWSLVqiE8qxO5e1g16jcv7jOuPp+mXTeGJ1HigSb/VlU35V9uMRwnKKilVL8FFKEW5XdshtImxFj//ACVQf+cR/a86eiyeF+O+iGv95h/rklWlDadvxC//AC60eDTUu7v6Hgmu+aH6aiyakPOqiTvQJZeQ/I/2f75PsZQafrj/AEbtYyteuf8ACI0n5UQr/wCojZP/ADAP7HO/omjB1Oqh9DG6j/eUDJD8LBWnXxf/AA9ubRxYvcb48vy+ubNFp0j1bT+KjLLYULZbzFfYdrHfCGGnH4/bf6hLKmpfD77fQ4/huJpY4dtXBOd9kggHngVz6jn65E6xbh1DDt+K4/Z/+Iyb6r0ciV2gnEe//EUkjvye3p6/vnvU9Jj/AAvgRyLu3Bix9T68D9s7KLcdHgn15CMoqWrxa+XUgesr4cQiPaxLH9pE8w/Rhky779fpj/8AqU/ujHOjq/TEniiTxUV41onuCNoJ/wBDmdN08R6iORpUIjiCEcg2qVeCxtS8tuvgDmnHz3+pr6wL6jpx7Lf9W/4Y0/VYeqI0USMPy9+4jhXG2hY4J8xHB/hOdcmjEutSZXQqqVtvzdm/9QyH+D9OmnnlIKOWiLPJGW2Daw8oQKEXvfFnjvmrHG9d8NmXJNrRXRGz4eV9mpmLfmqoQE0a2Ae/HNDJDpPUZJBG5fcGdhaClIDAfKeR65xwKI4NQgbcZQ0g4ZQFIvksBz9uec6fhjSloYytKEduB6cjgGz/AH9xk4RkoqK5/I85JzbfH4LQMzmBmc3GUYxjABjGMAMZnGMAGMYwAYxjADBXODqM7xlfDh8S+9UK/wCeckMwRnGrAous0/igk6c2C7BTKtAuQxKGu5K8+150J02ExXP4oUNsVQ4IG23WitEclqv1/TJnruldYT+EjQvfAIFVRvuftkXK2s3UIUCVzaqw3gHzUGuvkr9bzO1JPctqRoHTdGVIPi7Su6vKLAtLsCyw3Hn3s561kcMjuwdg3qNt8LHsN03Py3f1zwE1W7/Ai2kC9wj3WAbPDAE8dr4JH1zv1On1GxfCj027wwWWUeYOd38poCyPvZxHCU1TGWRR3VniXRd7lrfEN3kJpeRz5/685ltMhYsJCrMfO4Qq3pwtNSjt3vvmzSpqKJ1EUNJEf8NmokWQKv5Tfbvmp5wK3Rqrbl22T8rC99buOQOL9cScHF/seE1Jfo69XHC7WS1t5hQ9OR+3BzzqvCpWHibWNgLXG0Abvft/Y5zvrQVJEQr1NsydztSh69+O3ObPEmfTqYEBbzAqNh22hq/EP81X/bCMVJtUtzspNJbvbzOWOWF/lEhIAuinqFFHnj5gP0Obn1cRVeJD5wB8pYMF49eew+5IznYa0EhY090LeBd0op9p9SCwK32GeYl1d2QvAFEjTbrsWAw4QXfo30ojnvYpeH/DjyN/s7NNq4kbxFWQkbg3yg8AXYv1vOkddjlQqqkFlPB2j+EntfP6ZwdPTVmX80xLGO5/KIPK+Xjmz5/bt+831LasMhi271RilBSQwQ1QP6ZSEXHhqic5J8oriMTCbI82nG3cASPLd8nhb7+hya+EUA042+rsW4AG6/Nt28Vd8jIrpoacKGY28IG7sobabO0AcGm4FdssPSNEYY9rMGO4nyrtAv0CjgDGxrdsTI+DuzOMZoJjGMYAMYxgAxjGADGMYAMYxgAxjGADGMYAVDXfC6oQwlonytcYa/PuFAmlNCrIN+t5p/7FjHBmsMOB4d7qRk3WzEk/y80DVDLjNEHFMLHtld6rptSHbwIoil+UEC/lXn5h6l/+e8Jxl/EtCS4Zr6NoVgikhjmcmawjsD5W8Pb33XYq+4yB1WlmiLK+rlLK4tj4nYRjsGnHl8jkNVC27nnJfURaxeVij4HdhGBYC96kuvmsj6Z2aRy63M0QkLWaRe22hZF2e4v2xdUkqkEoKTtFYl3ySBotZqtiq1Kd/mCgklj4o5plFgC6B5POSHTOi6iUyldbIDypV1kG3chAKr41rXofWrs5OQxxKwJaEj/YAP8Ab65oddXuKxJst389Q7WuQ7Wfm6Ee2uLJ752Er3EljokX6aAgMhZiqi9t+YgAdiSTdDuTkbrFVY/EWOSQ79u1WJo0dtkKfLdAmuNxJ7HM6CTWBZjqtw4tADFtW6O2181g2L7Zo+IN40fDqjNIKZiNvm9Sxahfub+2JKEHOq6FNUowtMzFrkLooilZnRG8vmUB3N7mC1xtJv1HtnrW6ZZItSFDKyQuoJIIsq4qjX359xkQgAbQlDTCKINy6vsJYE99u3uDwT5hzzk70rTBm1SoeXBFkHgsWHNEX78Hse+dcIqSVHdTcG76D4Z0LlIJWa/ygG5Nlgu267e/9P1smcnSNIYYY4ydxRQpI4uvWs7M0Rio8EG2+RjGMY4MYxgAxjGADGMYAMYxgAxjGADGMYAMYxgAzGZxnAMEZ48JfYfsMYzjOjwl/lH7DPYGMYJAzEigiiAR7HtkB8XaNG0pG0ABgaAFHd5CCCKIIY4xnGcfBLaLRJFHGqqKRAqk0TQA9f0zOk0axlio5bv+5ND2Fk/vjGda3R1PY6sYxjHBjGMAGMYwAYxj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73050" y="-1219200"/>
            <a:ext cx="2781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Project-SHARE-handsmall">
            <a:hlinkClick r:id="rId3" tooltip="Project-SHARE-handsmall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720" y="1828800"/>
            <a:ext cx="4018280" cy="412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needs assessment was administered at the beginning of January 2014.</a:t>
            </a:r>
          </a:p>
          <a:p>
            <a:pPr marL="64008" indent="0">
              <a:buNone/>
            </a:pPr>
            <a:endParaRPr lang="en-US" sz="2000" dirty="0" smtClean="0"/>
          </a:p>
          <a:p>
            <a:r>
              <a:rPr lang="en-US" sz="2000" dirty="0" smtClean="0"/>
              <a:t>67% of the students reported not knowing the steps they need to take to reach their goals after high school. </a:t>
            </a:r>
          </a:p>
          <a:p>
            <a:endParaRPr lang="en-US" sz="2000" dirty="0"/>
          </a:p>
          <a:p>
            <a:r>
              <a:rPr lang="en-US" sz="2000" dirty="0"/>
              <a:t>In 5 years, the percentage of Block 9 students that </a:t>
            </a:r>
            <a:r>
              <a:rPr lang="en-US" sz="2000" dirty="0" smtClean="0"/>
              <a:t>do not </a:t>
            </a:r>
            <a:r>
              <a:rPr lang="en-US" sz="2000" dirty="0"/>
              <a:t>know the steps they need to take to reach their goals after high school will decrease to </a:t>
            </a:r>
            <a:r>
              <a:rPr lang="en-US" sz="2000" dirty="0" smtClean="0"/>
              <a:t>17%.</a:t>
            </a:r>
            <a:endParaRPr lang="en-US" sz="2000" dirty="0"/>
          </a:p>
          <a:p>
            <a:endParaRPr lang="en-US" sz="2000" dirty="0" smtClean="0"/>
          </a:p>
          <a:p>
            <a:pPr marL="64008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Bench 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dirty="0" smtClean="0"/>
              <a:t>A 10% decrease each year 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Year </a:t>
            </a:r>
            <a:r>
              <a:rPr lang="en-US" dirty="0"/>
              <a:t>1: </a:t>
            </a:r>
            <a:r>
              <a:rPr lang="en-US" dirty="0" smtClean="0"/>
              <a:t>57%</a:t>
            </a:r>
            <a:endParaRPr lang="en-US" dirty="0"/>
          </a:p>
          <a:p>
            <a:r>
              <a:rPr lang="en-US" dirty="0" smtClean="0"/>
              <a:t>Year </a:t>
            </a:r>
            <a:r>
              <a:rPr lang="en-US" dirty="0"/>
              <a:t>2: </a:t>
            </a:r>
            <a:r>
              <a:rPr lang="en-US" dirty="0" smtClean="0"/>
              <a:t>47%</a:t>
            </a:r>
            <a:endParaRPr lang="en-US" dirty="0"/>
          </a:p>
          <a:p>
            <a:r>
              <a:rPr lang="en-US" dirty="0" smtClean="0"/>
              <a:t>Year </a:t>
            </a:r>
            <a:r>
              <a:rPr lang="en-US" dirty="0"/>
              <a:t>3: </a:t>
            </a:r>
            <a:r>
              <a:rPr lang="en-US" dirty="0" smtClean="0"/>
              <a:t>37%</a:t>
            </a:r>
            <a:endParaRPr lang="en-US" dirty="0"/>
          </a:p>
          <a:p>
            <a:r>
              <a:rPr lang="en-US" dirty="0" smtClean="0"/>
              <a:t>Year </a:t>
            </a:r>
            <a:r>
              <a:rPr lang="en-US" dirty="0"/>
              <a:t>4: </a:t>
            </a:r>
            <a:r>
              <a:rPr lang="en-US" dirty="0" smtClean="0"/>
              <a:t>27%</a:t>
            </a:r>
            <a:endParaRPr lang="en-US" dirty="0"/>
          </a:p>
          <a:p>
            <a:r>
              <a:rPr lang="en-US" dirty="0" smtClean="0"/>
              <a:t>Year </a:t>
            </a:r>
            <a:r>
              <a:rPr lang="en-US" dirty="0"/>
              <a:t>5: </a:t>
            </a:r>
            <a:r>
              <a:rPr lang="en-US" dirty="0" smtClean="0"/>
              <a:t>17%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How to Intervene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u="sng" dirty="0" err="1" smtClean="0"/>
              <a:t>Microlevel</a:t>
            </a:r>
            <a:r>
              <a:rPr lang="en-US" sz="2800" u="sng" dirty="0" smtClean="0"/>
              <a:t>: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Carry out needs assessments and analyze results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Creating Interventions- Guidance curriculum and engaging activities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Meeting students individually to discuss what their plans are after high school</a:t>
            </a:r>
          </a:p>
          <a:p>
            <a:r>
              <a:rPr lang="en-US" sz="2800" u="sng" dirty="0" smtClean="0"/>
              <a:t>Mesolevel: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Meeting with teachers to share needs assessment results and get input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Asking teachers to be involved in interventions and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After interventions occur, share pre and post results with school staff to increase awareness of the importance of college readiness for Block 9 students</a:t>
            </a:r>
          </a:p>
          <a:p>
            <a:pPr marL="64008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94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Macrolevel: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/>
              <a:t>Intervention will hopefully take place at the beginning of every year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 smtClean="0"/>
              <a:t>Carrying out parts of the intervention with parents would be helpful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942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Interventions </a:t>
            </a:r>
            <a:endParaRPr lang="en-US" dirty="0"/>
          </a:p>
        </p:txBody>
      </p:sp>
      <p:pic>
        <p:nvPicPr>
          <p:cNvPr id="2050" name="Picture 2" descr="https://encrypted-tbn0.gstatic.com/images?q=tbn:ANd9GcQJHD8eA3m4VAXgyFGLweJVPnfrtc6NAyDCHlCjR9o9lgoCFaWIU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21" y="2133600"/>
            <a:ext cx="4208640" cy="443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21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b="1" u="sng" dirty="0" smtClean="0"/>
              <a:t>Original Idea:</a:t>
            </a:r>
            <a:r>
              <a:rPr lang="en-US" sz="2200" dirty="0" smtClean="0"/>
              <a:t> My </a:t>
            </a:r>
            <a:r>
              <a:rPr lang="en-US" sz="2200" dirty="0"/>
              <a:t>original idea was to bring in different speakers to the Block 9 classes to discuss ways in which they have overcome difficult situations that at some point prohibited them from doing well academically. </a:t>
            </a:r>
            <a:endParaRPr lang="en-US" sz="2200" dirty="0" smtClean="0"/>
          </a:p>
          <a:p>
            <a:r>
              <a:rPr lang="en-US" sz="2200" b="1" u="sng" dirty="0" smtClean="0"/>
              <a:t>Final Idea:</a:t>
            </a:r>
            <a:r>
              <a:rPr lang="en-US" sz="2200" dirty="0" smtClean="0"/>
              <a:t> 3 different Interventions </a:t>
            </a:r>
          </a:p>
          <a:p>
            <a:pPr marL="521208" indent="-457200">
              <a:buFont typeface="+mj-lt"/>
              <a:buAutoNum type="arabicParenR"/>
            </a:pPr>
            <a:r>
              <a:rPr lang="en-US" sz="2400" b="1" i="1" u="sng" dirty="0" smtClean="0"/>
              <a:t>Senior Panel</a:t>
            </a:r>
            <a:r>
              <a:rPr lang="en-US" sz="2400" i="1" u="sng" dirty="0" smtClean="0"/>
              <a:t>: </a:t>
            </a:r>
            <a:r>
              <a:rPr lang="en-US" sz="2200" dirty="0" smtClean="0"/>
              <a:t>14 seniors from Mariner served as mentors to the Block 9 students for a day during HSPE week. Seniors were given a script with topics that needed to be covered. </a:t>
            </a:r>
          </a:p>
          <a:p>
            <a:pPr marL="521208" indent="-457200">
              <a:buFont typeface="+mj-lt"/>
              <a:buAutoNum type="arabicParenR"/>
            </a:pPr>
            <a:r>
              <a:rPr lang="en-US" sz="2200" b="1" u="sng" dirty="0" smtClean="0"/>
              <a:t>MESA Class Activity:</a:t>
            </a:r>
            <a:r>
              <a:rPr lang="en-US" sz="2200" dirty="0" smtClean="0"/>
              <a:t> The MESA teacher and her students came to give a presentation about the class and how it prepares students for college (College field trips, SAT and ACT prep, scholarships, career information, etc.). </a:t>
            </a:r>
            <a:endParaRPr lang="en-US" sz="2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029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8305800" cy="1561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1: </a:t>
            </a:r>
            <a:br>
              <a:rPr lang="en-US" dirty="0" smtClean="0"/>
            </a:br>
            <a:r>
              <a:rPr lang="en-US" dirty="0" smtClean="0"/>
              <a:t>Using Data to Describe the Proble</a:t>
            </a:r>
            <a:r>
              <a:rPr lang="en-US" dirty="0"/>
              <a:t>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21509"/>
              </p:ext>
            </p:extLst>
          </p:nvPr>
        </p:nvGraphicFramePr>
        <p:xfrm>
          <a:off x="533400" y="2133600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168378"/>
              </p:ext>
            </p:extLst>
          </p:nvPr>
        </p:nvGraphicFramePr>
        <p:xfrm>
          <a:off x="4648200" y="1905000"/>
          <a:ext cx="4267200" cy="396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042"/>
                <a:gridCol w="969324"/>
                <a:gridCol w="2040834"/>
              </a:tblGrid>
              <a:tr h="686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 Demographics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Free or Reduced-Price Meals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1,321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65.3%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Special Education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13.5%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Transitional Bilingual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Migrant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Section 504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Foster Care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0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Females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48.9%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2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Continues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The MESA class brought materials to build a catapult with the students to give them a taste of the exciting types of projects they do in the class. </a:t>
            </a:r>
          </a:p>
          <a:p>
            <a:pPr marL="521208" indent="-457200">
              <a:buFont typeface="+mj-lt"/>
              <a:buAutoNum type="arabicPeriod" startAt="3"/>
            </a:pPr>
            <a:r>
              <a:rPr lang="en-US" sz="2200" b="1" u="sng" dirty="0" smtClean="0"/>
              <a:t>College Guidance Lesson: </a:t>
            </a:r>
            <a:r>
              <a:rPr lang="en-US" sz="2200" dirty="0" smtClean="0"/>
              <a:t>types </a:t>
            </a:r>
            <a:r>
              <a:rPr lang="en-US" sz="2200" dirty="0"/>
              <a:t>of colleges (community and technical colleges, and 4 year universities), the degrees they obtain from each, opportunities to transfer from a community college to a 4 year university, and financial aid such as scholarships, FAFSA, and </a:t>
            </a:r>
            <a:r>
              <a:rPr lang="en-US" sz="2200" dirty="0" smtClean="0"/>
              <a:t>WASFA. Also, the College and Career Center came to the classroom to talk about what they can do for students, as well as</a:t>
            </a:r>
            <a:r>
              <a:rPr lang="en-US" sz="2200" dirty="0"/>
              <a:t> </a:t>
            </a:r>
            <a:r>
              <a:rPr lang="en-US" sz="2200" dirty="0" smtClean="0"/>
              <a:t>to do a career activity with them. </a:t>
            </a:r>
            <a:endParaRPr lang="en-US" sz="2200" b="1" u="sng" dirty="0" smtClean="0"/>
          </a:p>
          <a:p>
            <a:pPr marL="64008" indent="0">
              <a:buNone/>
            </a:pPr>
            <a:r>
              <a:rPr lang="en-US" sz="2200" dirty="0" smtClean="0"/>
              <a:t>    </a:t>
            </a:r>
            <a:r>
              <a:rPr lang="en-US" sz="2200" dirty="0">
                <a:hlinkClick r:id="rId2"/>
              </a:rPr>
              <a:t>http://prezi.com/3kcm1e6zmarq/mission-to-college</a:t>
            </a:r>
            <a:r>
              <a:rPr lang="en-US" sz="2200" dirty="0" smtClean="0">
                <a:hlinkClick r:id="rId2"/>
              </a:rPr>
              <a:t>/</a:t>
            </a:r>
            <a:r>
              <a:rPr lang="en-US" sz="2200" dirty="0" smtClean="0"/>
              <a:t> </a:t>
            </a:r>
            <a:r>
              <a:rPr lang="en-US" sz="1800" dirty="0" smtClean="0"/>
              <a:t>  </a:t>
            </a:r>
          </a:p>
          <a:p>
            <a:pPr marL="64008" indent="0">
              <a:buNone/>
            </a:pPr>
            <a:endParaRPr lang="en-US" sz="1800" dirty="0"/>
          </a:p>
          <a:p>
            <a:pPr marL="521208" indent="-457200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030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Interventions?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/>
              <a:t>“Though college aspirations across race and ethnicity, and income have </a:t>
            </a:r>
            <a:r>
              <a:rPr lang="en-US" dirty="0" smtClean="0"/>
              <a:t>increased, </a:t>
            </a:r>
            <a:r>
              <a:rPr lang="en-US" dirty="0"/>
              <a:t>significant gaps remain in college readiness, access, and success across these </a:t>
            </a:r>
            <a:r>
              <a:rPr lang="en-US" dirty="0" smtClean="0"/>
              <a:t>groups”</a:t>
            </a:r>
            <a:r>
              <a:rPr lang="en-US" sz="1400" dirty="0" smtClean="0"/>
              <a:t>(</a:t>
            </a:r>
            <a:r>
              <a:rPr lang="en-US" sz="1400" dirty="0"/>
              <a:t>Roderick, </a:t>
            </a:r>
            <a:r>
              <a:rPr lang="en-US" sz="1400" dirty="0" err="1"/>
              <a:t>Nagaoka</a:t>
            </a:r>
            <a:r>
              <a:rPr lang="en-US" sz="1400" dirty="0"/>
              <a:t>, and Coca, 2009)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and Post Test </a:t>
            </a:r>
            <a:endParaRPr lang="en-US" dirty="0"/>
          </a:p>
        </p:txBody>
      </p:sp>
      <p:pic>
        <p:nvPicPr>
          <p:cNvPr id="3074" name="Picture 2" descr="https://encrypted-tbn2.gstatic.com/images?q=tbn:ANd9GcQS46nT7YZUJ_t1m-HobCX6IZYqsS6rXEoUWedbY3WexqEDuIlq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8" y="1828801"/>
            <a:ext cx="620138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College preparation starts during junior year </a:t>
            </a:r>
          </a:p>
          <a:p>
            <a:pPr marL="64008" indent="0">
              <a:buNone/>
            </a:pPr>
            <a:r>
              <a:rPr lang="en-US" sz="2400" b="1" i="1" dirty="0" smtClean="0"/>
              <a:t>Pre Test                                        Post Test</a:t>
            </a:r>
            <a:endParaRPr lang="en-US" sz="2400" b="1" i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089109"/>
              </p:ext>
            </p:extLst>
          </p:nvPr>
        </p:nvGraphicFramePr>
        <p:xfrm>
          <a:off x="381000" y="3276600"/>
          <a:ext cx="35814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116512"/>
              </p:ext>
            </p:extLst>
          </p:nvPr>
        </p:nvGraphicFramePr>
        <p:xfrm>
          <a:off x="4114800" y="3276600"/>
          <a:ext cx="3962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0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Activity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3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 am interested in taking the MESA class </a:t>
            </a:r>
          </a:p>
          <a:p>
            <a:endParaRPr lang="en-US" sz="2000" i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778048"/>
              </p:ext>
            </p:extLst>
          </p:nvPr>
        </p:nvGraphicFramePr>
        <p:xfrm>
          <a:off x="1447800" y="2819400"/>
          <a:ext cx="4800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2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 know what FAFSA and WASFA is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Post-Test 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56672"/>
              </p:ext>
            </p:extLst>
          </p:nvPr>
        </p:nvGraphicFramePr>
        <p:xfrm>
          <a:off x="381000" y="2286000"/>
          <a:ext cx="33528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618916"/>
              </p:ext>
            </p:extLst>
          </p:nvPr>
        </p:nvGraphicFramePr>
        <p:xfrm>
          <a:off x="4191000" y="2362200"/>
          <a:ext cx="4114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29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 Have Met Someone from the College and Career Center  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Post-Test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100036"/>
              </p:ext>
            </p:extLst>
          </p:nvPr>
        </p:nvGraphicFramePr>
        <p:xfrm>
          <a:off x="381000" y="2438400"/>
          <a:ext cx="31242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519521"/>
              </p:ext>
            </p:extLst>
          </p:nvPr>
        </p:nvGraphicFramePr>
        <p:xfrm>
          <a:off x="4495800" y="2514600"/>
          <a:ext cx="3733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18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 Know </a:t>
            </a:r>
            <a:r>
              <a:rPr lang="en-US" sz="2000" i="1" dirty="0"/>
              <a:t>W</a:t>
            </a:r>
            <a:r>
              <a:rPr lang="en-US" sz="2000" i="1" dirty="0" smtClean="0"/>
              <a:t>hat I Need to Do to Prepare for College </a:t>
            </a:r>
            <a:r>
              <a:rPr lang="en-US" sz="2000" i="1" dirty="0"/>
              <a:t>D</a:t>
            </a:r>
            <a:r>
              <a:rPr lang="en-US" sz="2000" i="1" dirty="0" smtClean="0"/>
              <a:t>uring </a:t>
            </a:r>
            <a:r>
              <a:rPr lang="en-US" sz="2000" i="1" dirty="0"/>
              <a:t>M</a:t>
            </a:r>
            <a:r>
              <a:rPr lang="en-US" sz="2000" i="1" dirty="0" smtClean="0"/>
              <a:t>y </a:t>
            </a:r>
            <a:r>
              <a:rPr lang="en-US" sz="2000" i="1" dirty="0"/>
              <a:t>J</a:t>
            </a:r>
            <a:r>
              <a:rPr lang="en-US" sz="2000" i="1" dirty="0" smtClean="0"/>
              <a:t>unior </a:t>
            </a:r>
            <a:r>
              <a:rPr lang="en-US" sz="2000" i="1" dirty="0"/>
              <a:t>Y</a:t>
            </a:r>
            <a:r>
              <a:rPr lang="en-US" sz="2000" i="1" dirty="0" smtClean="0"/>
              <a:t>ear of High </a:t>
            </a:r>
            <a:r>
              <a:rPr lang="en-US" sz="2000" i="1" dirty="0"/>
              <a:t>S</a:t>
            </a:r>
            <a:r>
              <a:rPr lang="en-US" sz="2000" i="1" dirty="0" smtClean="0"/>
              <a:t>chool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/>
          <a:p>
            <a:r>
              <a:rPr lang="en-US" dirty="0" smtClean="0"/>
              <a:t>Post-Test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337632"/>
              </p:ext>
            </p:extLst>
          </p:nvPr>
        </p:nvGraphicFramePr>
        <p:xfrm>
          <a:off x="381000" y="2514600"/>
          <a:ext cx="3581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684133"/>
              </p:ext>
            </p:extLst>
          </p:nvPr>
        </p:nvGraphicFramePr>
        <p:xfrm>
          <a:off x="4114800" y="2514600"/>
          <a:ext cx="4191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1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 Know the Steps I Need to Take to Meet My Goals After High School (Post Test)</a:t>
            </a:r>
            <a:endParaRPr lang="en-US" sz="2000" i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027372"/>
              </p:ext>
            </p:extLst>
          </p:nvPr>
        </p:nvGraphicFramePr>
        <p:xfrm>
          <a:off x="1447800" y="2514600"/>
          <a:ext cx="54864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6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87742557"/>
              </p:ext>
            </p:extLst>
          </p:nvPr>
        </p:nvGraphicFramePr>
        <p:xfrm>
          <a:off x="838200" y="1295400"/>
          <a:ext cx="7162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9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Perception of Interventions </a:t>
            </a:r>
            <a:endParaRPr lang="en-US" dirty="0"/>
          </a:p>
        </p:txBody>
      </p:sp>
      <p:pic>
        <p:nvPicPr>
          <p:cNvPr id="4098" name="Picture 2" descr="https://encrypted-tbn0.gstatic.com/images?q=tbn:ANd9GcT_UTyC6sK1mnKX55ICi10Uu1UxwFzQwLRbhKsB51A4TBtlYS99-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85291"/>
            <a:ext cx="730839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2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immediate understanding of college options, financial aid, and what needs to be done in high school in order to attend college. </a:t>
            </a:r>
          </a:p>
          <a:p>
            <a:r>
              <a:rPr lang="en-US" dirty="0" smtClean="0"/>
              <a:t>Students passing all their classes for 2</a:t>
            </a:r>
            <a:r>
              <a:rPr lang="en-US" baseline="30000" dirty="0" smtClean="0"/>
              <a:t>nd</a:t>
            </a:r>
            <a:r>
              <a:rPr lang="en-US" dirty="0" smtClean="0"/>
              <a:t> semester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Proximal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Increasing student grades and GPA</a:t>
            </a:r>
          </a:p>
          <a:p>
            <a:r>
              <a:rPr lang="en-US" dirty="0" smtClean="0"/>
              <a:t>Increase in student and school staff interaction regarding college (College and Career center, counselor, and teachers) </a:t>
            </a:r>
          </a:p>
          <a:p>
            <a:r>
              <a:rPr lang="en-US" dirty="0" smtClean="0"/>
              <a:t>Increase student involvement in the school and community </a:t>
            </a:r>
          </a:p>
          <a:p>
            <a:r>
              <a:rPr lang="en-US" dirty="0" smtClean="0"/>
              <a:t>An increase in career exploration </a:t>
            </a:r>
          </a:p>
          <a:p>
            <a:r>
              <a:rPr lang="en-US" dirty="0"/>
              <a:t> </a:t>
            </a:r>
            <a:r>
              <a:rPr lang="en-US" dirty="0" smtClean="0"/>
              <a:t>A decrease in behavioral and academic referrals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increase of students continuing their education after high school, especially those from underrepresented groups </a:t>
            </a:r>
          </a:p>
          <a:p>
            <a:r>
              <a:rPr lang="en-US" dirty="0" smtClean="0"/>
              <a:t>To decrease drop-out rates </a:t>
            </a:r>
          </a:p>
          <a:p>
            <a:r>
              <a:rPr lang="en-US" dirty="0" smtClean="0"/>
              <a:t>To increase graduation rates</a:t>
            </a:r>
          </a:p>
          <a:p>
            <a:r>
              <a:rPr lang="en-US" dirty="0" smtClean="0"/>
              <a:t>To prepare students to become contributing members of our society and provide them with a future full of opportunities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Problem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Continued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Senior Panel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Guidance Curriculum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Visit from the College and Career Center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MESA Class Visit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School staff and students participation in interventions</a:t>
            </a:r>
          </a:p>
          <a:p>
            <a:r>
              <a:rPr lang="en-US" i="1" dirty="0" smtClean="0"/>
              <a:t>Modified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Start classroom curriculum regarding college during first semester.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Break classroom guidance into different parts and deliver it throughout the year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Carry out senior panel at the very beginning of the school year.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Have a second round Senior Panel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i="1" dirty="0" smtClean="0"/>
              <a:t>Parental Involvement </a:t>
            </a:r>
          </a:p>
          <a:p>
            <a:pPr marL="6400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63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What did you learn about yourself as a school counselor?</a:t>
            </a:r>
          </a:p>
          <a:p>
            <a:pPr marL="64008" indent="0">
              <a:buNone/>
            </a:pPr>
            <a:endParaRPr lang="en-US" sz="1900" dirty="0" smtClean="0"/>
          </a:p>
          <a:p>
            <a:r>
              <a:rPr lang="en-US" sz="1900" dirty="0" smtClean="0"/>
              <a:t>What did you learn about being an advocate in schools?</a:t>
            </a:r>
          </a:p>
          <a:p>
            <a:pPr marL="64008" indent="0">
              <a:buNone/>
            </a:pPr>
            <a:endParaRPr lang="en-US" sz="1900" dirty="0" smtClean="0"/>
          </a:p>
          <a:p>
            <a:r>
              <a:rPr lang="en-US" sz="1900" dirty="0" smtClean="0"/>
              <a:t>What barriers and risks did you experience as a result of your advocacy effort that can help you in the future</a:t>
            </a:r>
          </a:p>
          <a:p>
            <a:pPr marL="64008" indent="0">
              <a:buNone/>
            </a:pPr>
            <a:endParaRPr lang="en-US" sz="1900" dirty="0" smtClean="0"/>
          </a:p>
          <a:p>
            <a:r>
              <a:rPr lang="en-US" sz="1900" dirty="0" smtClean="0"/>
              <a:t>What might you do differently based on what you learned?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2981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Bell, A. D., Rowan-Kenyon, H. T., &amp; </a:t>
            </a:r>
            <a:r>
              <a:rPr lang="en-US" sz="1400" dirty="0" err="1"/>
              <a:t>Perna</a:t>
            </a:r>
            <a:r>
              <a:rPr lang="en-US" sz="1400" dirty="0"/>
              <a:t>, L. W. (2009). College </a:t>
            </a:r>
            <a:r>
              <a:rPr lang="en-US" sz="1400" dirty="0" smtClean="0"/>
              <a:t>knowledge </a:t>
            </a:r>
            <a:r>
              <a:rPr lang="en-US" sz="1400" dirty="0"/>
              <a:t>of 9th and </a:t>
            </a:r>
            <a:r>
              <a:rPr lang="en-US" sz="1400" dirty="0" smtClean="0"/>
              <a:t>	11th grade students</a:t>
            </a:r>
            <a:r>
              <a:rPr lang="en-US" sz="1400" dirty="0"/>
              <a:t>: Variation by </a:t>
            </a:r>
            <a:r>
              <a:rPr lang="en-US" sz="1400" dirty="0" smtClean="0"/>
              <a:t>school </a:t>
            </a:r>
            <a:r>
              <a:rPr lang="en-US" sz="1400" dirty="0"/>
              <a:t>and </a:t>
            </a:r>
            <a:r>
              <a:rPr lang="en-US" sz="1400" dirty="0" smtClean="0"/>
              <a:t>state context</a:t>
            </a:r>
            <a:r>
              <a:rPr lang="en-US" sz="1400" dirty="0"/>
              <a:t>. </a:t>
            </a:r>
            <a:r>
              <a:rPr lang="en-US" sz="1400" i="1" dirty="0"/>
              <a:t>Journal Of Higher </a:t>
            </a:r>
            <a:r>
              <a:rPr lang="en-US" sz="1400" i="1" dirty="0" smtClean="0"/>
              <a:t>	Education</a:t>
            </a:r>
            <a:r>
              <a:rPr lang="en-US" sz="1400" dirty="0"/>
              <a:t>, 80(6), 663-685. </a:t>
            </a:r>
            <a:endParaRPr lang="en-US" sz="1400" dirty="0" smtClean="0"/>
          </a:p>
          <a:p>
            <a:pPr marL="64008" indent="0">
              <a:buNone/>
            </a:pPr>
            <a:endParaRPr lang="en-US" sz="1400" dirty="0" smtClean="0"/>
          </a:p>
          <a:p>
            <a:r>
              <a:rPr lang="en-US" sz="1400" dirty="0" smtClean="0"/>
              <a:t>Mariner High School Website. (2013). Retrieved from: </a:t>
            </a:r>
          </a:p>
          <a:p>
            <a:pPr marL="64008" indent="0"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://schools.mukilteo.wednet.edu/ma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r>
              <a:rPr lang="en-US" sz="1400" dirty="0" smtClean="0"/>
              <a:t>Mariner High School. (2014-2015). Course description handbook.</a:t>
            </a:r>
          </a:p>
          <a:p>
            <a:pPr marL="64008" indent="0">
              <a:buNone/>
            </a:pPr>
            <a:endParaRPr lang="en-US" sz="1400" dirty="0" smtClean="0"/>
          </a:p>
          <a:p>
            <a:r>
              <a:rPr lang="en-US" sz="1400" dirty="0" smtClean="0"/>
              <a:t>Roderick</a:t>
            </a:r>
            <a:r>
              <a:rPr lang="en-US" sz="1400" dirty="0"/>
              <a:t>, M., </a:t>
            </a:r>
            <a:r>
              <a:rPr lang="en-US" sz="1400" dirty="0" err="1"/>
              <a:t>Nagaoka</a:t>
            </a:r>
            <a:r>
              <a:rPr lang="en-US" sz="1400" dirty="0"/>
              <a:t>, J., &amp; Coca, V. (2009). College </a:t>
            </a:r>
            <a:r>
              <a:rPr lang="en-US" sz="1400" dirty="0" smtClean="0"/>
              <a:t>readiness </a:t>
            </a:r>
            <a:r>
              <a:rPr lang="en-US" sz="1400" dirty="0"/>
              <a:t>for </a:t>
            </a:r>
            <a:r>
              <a:rPr lang="en-US" sz="1400" dirty="0" smtClean="0"/>
              <a:t>all</a:t>
            </a:r>
            <a:r>
              <a:rPr lang="en-US" sz="1400" dirty="0"/>
              <a:t>: The </a:t>
            </a:r>
            <a:r>
              <a:rPr lang="en-US" sz="1400" dirty="0" smtClean="0"/>
              <a:t>challenge </a:t>
            </a:r>
            <a:r>
              <a:rPr lang="en-US" sz="1400" dirty="0"/>
              <a:t>for </a:t>
            </a:r>
            <a:r>
              <a:rPr lang="en-US" sz="1400" dirty="0" smtClean="0"/>
              <a:t>	urban high schools</a:t>
            </a:r>
            <a:r>
              <a:rPr lang="en-US" sz="1400" dirty="0"/>
              <a:t>. </a:t>
            </a:r>
            <a:r>
              <a:rPr lang="en-US" sz="1400" i="1" dirty="0" smtClean="0"/>
              <a:t>Future </a:t>
            </a:r>
            <a:r>
              <a:rPr lang="en-US" sz="1400" i="1" dirty="0"/>
              <a:t>Of Children</a:t>
            </a:r>
            <a:r>
              <a:rPr lang="en-US" sz="1400" dirty="0"/>
              <a:t>, 19(1), 185-210.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Washington State Report Card. (2013). Retrieved from:</a:t>
            </a:r>
          </a:p>
          <a:p>
            <a:pPr marL="64008" indent="0"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reportcard.ospi.k12.wa.us/summary.aspx?schoolId=2474&amp;OrgType=4&amp;report</a:t>
            </a:r>
            <a:r>
              <a:rPr lang="en-US" sz="1400" dirty="0" smtClean="0"/>
              <a:t>	Level=</a:t>
            </a:r>
            <a:r>
              <a:rPr lang="en-US" sz="1400" dirty="0" err="1" smtClean="0"/>
              <a:t>School&amp;year</a:t>
            </a:r>
            <a:r>
              <a:rPr lang="en-US" sz="1400" dirty="0" smtClean="0"/>
              <a:t>=2012-13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2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9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9 is a program where specifically identified students are given 2 hours of math and 2 hours of English every day. </a:t>
            </a:r>
          </a:p>
          <a:p>
            <a:r>
              <a:rPr lang="en-US" dirty="0" smtClean="0"/>
              <a:t>These students are chosen based on MSP scores from 8</a:t>
            </a:r>
            <a:r>
              <a:rPr lang="en-US" baseline="30000" dirty="0" smtClean="0"/>
              <a:t>th</a:t>
            </a:r>
            <a:r>
              <a:rPr lang="en-US" dirty="0" smtClean="0"/>
              <a:t> grade (Less than 360 for math and less than 400 for reading).</a:t>
            </a:r>
          </a:p>
          <a:p>
            <a:r>
              <a:rPr lang="en-US" dirty="0" smtClean="0"/>
              <a:t>They are Mariner’s most at-risk freshmen to drop out of high school. </a:t>
            </a:r>
            <a:endParaRPr lang="en-US" dirty="0"/>
          </a:p>
          <a:p>
            <a:r>
              <a:rPr lang="en-US" dirty="0" smtClean="0"/>
              <a:t>70 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9 Demographics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545535"/>
              </p:ext>
            </p:extLst>
          </p:nvPr>
        </p:nvGraphicFramePr>
        <p:xfrm>
          <a:off x="762000" y="1905000"/>
          <a:ext cx="3429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608951"/>
              </p:ext>
            </p:extLst>
          </p:nvPr>
        </p:nvGraphicFramePr>
        <p:xfrm>
          <a:off x="3810000" y="1905000"/>
          <a:ext cx="5105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6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99347098"/>
              </p:ext>
            </p:extLst>
          </p:nvPr>
        </p:nvGraphicFramePr>
        <p:xfrm>
          <a:off x="1600200" y="1295400"/>
          <a:ext cx="6400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2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Since I work very closely with 4 teachers and the principal, I felt the need to ask their input about the advocacy project. </a:t>
            </a:r>
          </a:p>
          <a:p>
            <a:r>
              <a:rPr lang="en-US" sz="2000" dirty="0" smtClean="0"/>
              <a:t>I decided to focus on college exploration and how it is connected with good grades during high school. </a:t>
            </a:r>
            <a:endParaRPr lang="en-US" sz="2000" dirty="0"/>
          </a:p>
          <a:p>
            <a:r>
              <a:rPr lang="en-US" sz="2000" dirty="0" smtClean="0"/>
              <a:t>The survey included: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People that expect students to go to college (i.e. parents, teachers, counselor)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Plans after high school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Whether or not students know how to achieve their plans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The level of importance they place in high school graduation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Whether or not they think they will graduate on time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 smtClean="0"/>
              <a:t>Demographic information 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73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Assessment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“After high school I plan to…”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924362"/>
              </p:ext>
            </p:extLst>
          </p:nvPr>
        </p:nvGraphicFramePr>
        <p:xfrm>
          <a:off x="1524000" y="2819400"/>
          <a:ext cx="54864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8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“I know the steps I need to take to complete the goals identified in the last question” </a:t>
            </a:r>
          </a:p>
          <a:p>
            <a:endParaRPr lang="en-US" i="1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416115"/>
              </p:ext>
            </p:extLst>
          </p:nvPr>
        </p:nvGraphicFramePr>
        <p:xfrm>
          <a:off x="1905000" y="3505200"/>
          <a:ext cx="4648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67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2122</TotalTime>
  <Words>1241</Words>
  <Application>Microsoft Office PowerPoint</Application>
  <PresentationFormat>On-screen Show (4:3)</PresentationFormat>
  <Paragraphs>182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Verve</vt:lpstr>
      <vt:lpstr>Luisa’s Advocacy Project </vt:lpstr>
      <vt:lpstr>Part 1:  Using Data to Describe the Problem</vt:lpstr>
      <vt:lpstr>PowerPoint Presentation</vt:lpstr>
      <vt:lpstr>Block 9 Students </vt:lpstr>
      <vt:lpstr>Block 9 Demographics </vt:lpstr>
      <vt:lpstr>PowerPoint Presentation</vt:lpstr>
      <vt:lpstr>Needs Assessment </vt:lpstr>
      <vt:lpstr>Need Assessment Results </vt:lpstr>
      <vt:lpstr>Needs Assessment Results</vt:lpstr>
      <vt:lpstr>Needs Assessment Results </vt:lpstr>
      <vt:lpstr>Need Assessment Results </vt:lpstr>
      <vt:lpstr>Needs Assessment Results </vt:lpstr>
      <vt:lpstr>Part 2: What Can I Do?  </vt:lpstr>
      <vt:lpstr>Vision Data </vt:lpstr>
      <vt:lpstr>Yearly Bench Marks </vt:lpstr>
      <vt:lpstr>Where and How to Intervene</vt:lpstr>
      <vt:lpstr>PowerPoint Presentation</vt:lpstr>
      <vt:lpstr>Selected Interventions </vt:lpstr>
      <vt:lpstr>Interventions </vt:lpstr>
      <vt:lpstr>Interventions Continues </vt:lpstr>
      <vt:lpstr>Why These Interventions?</vt:lpstr>
      <vt:lpstr>Pre and Post Test </vt:lpstr>
      <vt:lpstr>Questions and Results </vt:lpstr>
      <vt:lpstr>MESA Activity </vt:lpstr>
      <vt:lpstr>MESA Activity </vt:lpstr>
      <vt:lpstr>I know what FAFSA and WASFA is</vt:lpstr>
      <vt:lpstr>I Have Met Someone from the College and Career Center  </vt:lpstr>
      <vt:lpstr>I Know What I Need to Do to Prepare for College During My Junior Year of High School</vt:lpstr>
      <vt:lpstr>I Know the Steps I Need to Take to Meet My Goals After High School (Post Test)</vt:lpstr>
      <vt:lpstr>Students Perception of Interventions </vt:lpstr>
      <vt:lpstr>Immediate Outcomes </vt:lpstr>
      <vt:lpstr>Proximal Outcomes </vt:lpstr>
      <vt:lpstr>Distal Outcomes </vt:lpstr>
      <vt:lpstr>Monitor Problem Data </vt:lpstr>
      <vt:lpstr>Personal Reflection </vt:lpstr>
      <vt:lpstr>References </vt:lpstr>
    </vt:vector>
  </TitlesOfParts>
  <Company>Mukilteo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Luisa’s Advocacy Project</dc:title>
  <dc:creator>Zapata Luisa F.</dc:creator>
  <cp:lastModifiedBy>Mark</cp:lastModifiedBy>
  <cp:revision>69</cp:revision>
  <cp:lastPrinted>2014-05-12T20:13:11Z</cp:lastPrinted>
  <dcterms:created xsi:type="dcterms:W3CDTF">2014-04-23T19:42:00Z</dcterms:created>
  <dcterms:modified xsi:type="dcterms:W3CDTF">2014-05-15T00:13:22Z</dcterms:modified>
</cp:coreProperties>
</file>